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3" r:id="rId1"/>
  </p:sldMasterIdLst>
  <p:notesMasterIdLst>
    <p:notesMasterId r:id="rId22"/>
  </p:notesMasterIdLst>
  <p:sldIdLst>
    <p:sldId id="259" r:id="rId2"/>
    <p:sldId id="296" r:id="rId3"/>
    <p:sldId id="299" r:id="rId4"/>
    <p:sldId id="300" r:id="rId5"/>
    <p:sldId id="326" r:id="rId6"/>
    <p:sldId id="298" r:id="rId7"/>
    <p:sldId id="314" r:id="rId8"/>
    <p:sldId id="304" r:id="rId9"/>
    <p:sldId id="315" r:id="rId10"/>
    <p:sldId id="316" r:id="rId11"/>
    <p:sldId id="317" r:id="rId12"/>
    <p:sldId id="319" r:id="rId13"/>
    <p:sldId id="320" r:id="rId14"/>
    <p:sldId id="323" r:id="rId15"/>
    <p:sldId id="321" r:id="rId16"/>
    <p:sldId id="318" r:id="rId17"/>
    <p:sldId id="325" r:id="rId18"/>
    <p:sldId id="322" r:id="rId19"/>
    <p:sldId id="324" r:id="rId20"/>
    <p:sldId id="26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27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8"/>
    <p:restoredTop sz="92188" autoAdjust="0"/>
  </p:normalViewPr>
  <p:slideViewPr>
    <p:cSldViewPr snapToGrid="0" snapToObjects="1">
      <p:cViewPr varScale="1">
        <p:scale>
          <a:sx n="101" d="100"/>
          <a:sy n="101" d="100"/>
        </p:scale>
        <p:origin x="1464" y="200"/>
      </p:cViewPr>
      <p:guideLst>
        <p:guide orient="horz" pos="2448"/>
        <p:guide pos="278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image" Target="../media/image33.wmf"/><Relationship Id="rId7" Type="http://schemas.openxmlformats.org/officeDocument/2006/relationships/image" Target="../media/image37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6" Type="http://schemas.openxmlformats.org/officeDocument/2006/relationships/image" Target="../media/image36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Relationship Id="rId4" Type="http://schemas.openxmlformats.org/officeDocument/2006/relationships/image" Target="../media/image5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FF59E-8E55-CC47-B01A-871E50483202}" type="datetimeFigureOut">
              <a:rPr lang="en-US" smtClean="0"/>
              <a:t>4/22/21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93DFB-E835-D64E-8D9B-ADD9144A7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75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93DFB-E835-D64E-8D9B-ADD9144A7A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5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a tendency to go deeper</a:t>
            </a:r>
            <a:endParaRPr lang="en-US" i="0" u="none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93DFB-E835-D64E-8D9B-ADD9144A7A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45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>
                <a:solidFill>
                  <a:schemeClr val="tx1"/>
                </a:solidFill>
              </a:rPr>
              <a:t>a tendency to go deeper</a:t>
            </a:r>
            <a:endParaRPr lang="en-US" i="0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93DFB-E835-D64E-8D9B-ADD9144A7A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90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Generate </a:t>
            </a:r>
            <a:r>
              <a:rPr lang="en-US" dirty="0" err="1"/>
              <a:t>osciliating</a:t>
            </a:r>
            <a:r>
              <a:rPr lang="en-US" dirty="0"/>
              <a:t> vortex:</a:t>
            </a:r>
          </a:p>
          <a:p>
            <a:endParaRPr lang="en-US" dirty="0"/>
          </a:p>
          <a:p>
            <a:r>
              <a:rPr lang="en-US" dirty="0"/>
              <a:t>Speed of flow is close to one of the natural frequency of the riser ; non-uniform flow rate around riser section </a:t>
            </a:r>
            <a:r>
              <a:rPr lang="en-US" dirty="0">
                <a:sym typeface="Wingdings" panose="05000000000000000000" pitchFamily="2" charset="2"/>
              </a:rPr>
              <a:t> cause vortex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93DFB-E835-D64E-8D9B-ADD9144A7A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745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x: in-flow</a:t>
            </a:r>
          </a:p>
          <a:p>
            <a:r>
              <a:rPr lang="en-US" altLang="zh-CN" dirty="0"/>
              <a:t>y</a:t>
            </a:r>
            <a:r>
              <a:rPr lang="en-US" dirty="0"/>
              <a:t>: cross-flow</a:t>
            </a:r>
          </a:p>
          <a:p>
            <a:r>
              <a:rPr lang="en-US" dirty="0"/>
              <a:t>Variable: moment, displacement </a:t>
            </a:r>
          </a:p>
          <a:p>
            <a:r>
              <a:rPr lang="en-US" dirty="0"/>
              <a:t>Modular: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93DFB-E835-D64E-8D9B-ADD9144A7A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8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H2 norm measures the sensitivity of each candidate sensor location w.r.t. the excited modal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93DFB-E835-D64E-8D9B-ADD9144A7A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11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93DFB-E835-D64E-8D9B-ADD9144A7A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3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0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1" i="0" cap="all" spc="120" baseline="0">
                <a:solidFill>
                  <a:schemeClr val="tx2"/>
                </a:solidFill>
                <a:latin typeface="Open Sans"/>
                <a:cs typeface="Open Sa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AF03-7270-45C2-A683-C5E353EF01A5}" type="datetime4">
              <a:rPr lang="en-US" smtClean="0"/>
              <a:pPr/>
              <a:t>April 22,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 rot="5400000">
            <a:off x="1465381" y="4784971"/>
            <a:ext cx="625231" cy="3556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Plaid-Digital_Flatten 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3" t="23949" r="32189" b="1307"/>
          <a:stretch/>
        </p:blipFill>
        <p:spPr>
          <a:xfrm rot="5400000">
            <a:off x="6037383" y="3768972"/>
            <a:ext cx="625230" cy="55880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38" y="6355109"/>
            <a:ext cx="3279884" cy="46186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 rot="5400000">
            <a:off x="1465381" y="4784971"/>
            <a:ext cx="625231" cy="3556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Plaid-Digital_Flatten 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3" t="23949" r="32189" b="1307"/>
          <a:stretch/>
        </p:blipFill>
        <p:spPr>
          <a:xfrm rot="5400000">
            <a:off x="6037383" y="3768972"/>
            <a:ext cx="625230" cy="5588001"/>
          </a:xfrm>
          <a:prstGeom prst="rect">
            <a:avLst/>
          </a:prstGeom>
        </p:spPr>
      </p:pic>
      <p:pic>
        <p:nvPicPr>
          <p:cNvPr id="6" name="Picture 5" descr="Civil_Environmental_Engineering_Unitmark_White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66" y="6318742"/>
            <a:ext cx="3087077" cy="47378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/>
                <a:cs typeface="Open Sans"/>
              </a:defRPr>
            </a:lvl1pPr>
          </a:lstStyle>
          <a:p>
            <a:fld id="{A2FB5AFD-D735-4504-A039-ADEBB6448D55}" type="datetime4">
              <a:rPr lang="en-US" smtClean="0"/>
              <a:pPr/>
              <a:t>April 22,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365125"/>
          </a:xfrm>
        </p:spPr>
        <p:txBody>
          <a:bodyPr/>
          <a:lstStyle>
            <a:lvl1pPr>
              <a:defRPr>
                <a:latin typeface="Open Sans"/>
                <a:cs typeface="Open San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/>
                <a:cs typeface="Open Sans"/>
              </a:defRPr>
            </a:lvl1pPr>
          </a:lstStyle>
          <a:p>
            <a:fld id="{AB5C8118-FB93-4E87-B380-0175F2FE2167}" type="datetime4">
              <a:rPr lang="en-US" smtClean="0"/>
              <a:pPr/>
              <a:t>April 22,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365125"/>
          </a:xfrm>
        </p:spPr>
        <p:txBody>
          <a:bodyPr/>
          <a:lstStyle>
            <a:lvl1pPr>
              <a:defRPr>
                <a:latin typeface="Open Sans"/>
                <a:cs typeface="Open San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93482-8E69-40F7-BCAD-5662A6CADB27}" type="datetime4">
              <a:rPr lang="en-US" smtClean="0"/>
              <a:pPr/>
              <a:t>April 22,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000" b="1" i="0" cap="all" spc="-80" baseline="0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>
            <a:normAutofit/>
          </a:bodyPr>
          <a:lstStyle>
            <a:lvl1pPr marL="0" indent="0">
              <a:buNone/>
              <a:defRPr sz="2400" b="1" i="0" cap="all" spc="120" baseline="0">
                <a:solidFill>
                  <a:schemeClr val="tx2"/>
                </a:solidFill>
                <a:latin typeface="Open Sans"/>
                <a:cs typeface="Open San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April 22, 2021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A706-D8F2-4D1A-855A-CADC92600C26}" type="datetime4">
              <a:rPr lang="en-US" smtClean="0"/>
              <a:pPr/>
              <a:t>April 22,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 i="0" cap="all" spc="100" baseline="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b="1" i="0" kern="1200" cap="all" spc="100" baseline="0" dirty="0" smtClean="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4F123-1704-49AC-9D15-C4B1462B8014}" type="datetime4">
              <a:rPr lang="en-US" smtClean="0"/>
              <a:pPr/>
              <a:t>April 22,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27EC2-47FB-48A1-8644-C8A81DDAA119}" type="datetime4">
              <a:rPr lang="en-US" smtClean="0"/>
              <a:pPr/>
              <a:t>April 22,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C3ED-7435-49F9-84C8-03CCA2F8DEDB}" type="datetime4">
              <a:rPr lang="en-US" smtClean="0"/>
              <a:pPr/>
              <a:t>April 22,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49BF1-FCD3-4395-8FF6-0047AF66228E}" type="datetime4">
              <a:rPr lang="en-US" smtClean="0"/>
              <a:pPr/>
              <a:t>April 22,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/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Open Sans"/>
                <a:cs typeface="Open Sans"/>
              </a:defRPr>
            </a:lvl1pPr>
          </a:lstStyle>
          <a:p>
            <a:fld id="{CA861222-2C8B-4501-BE87-6797EC025925}" type="datetime4">
              <a:rPr lang="en-US" smtClean="0"/>
              <a:pPr/>
              <a:t>April 22,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92875"/>
            <a:ext cx="3429000" cy="283845"/>
          </a:xfrm>
        </p:spPr>
        <p:txBody>
          <a:bodyPr/>
          <a:lstStyle>
            <a:lvl1pPr>
              <a:defRPr>
                <a:latin typeface="Open Sans"/>
                <a:cs typeface="Open San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37D5FE-740C-46F5-801A-FA5477D971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6C01193-8287-4834-A286-6B880643E934}" type="datetime4">
              <a:rPr lang="en-US" smtClean="0"/>
              <a:pPr/>
              <a:t>April 22,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880230" y="0"/>
            <a:ext cx="263770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laid-Digital_Flatten 2.png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5" t="3009" r="20194" b="4460"/>
          <a:stretch/>
        </p:blipFill>
        <p:spPr>
          <a:xfrm>
            <a:off x="8880231" y="2011680"/>
            <a:ext cx="263769" cy="48678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80230" y="0"/>
            <a:ext cx="263770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Plaid-Digital_Flatten 2.png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5" t="3009" r="20194" b="4460"/>
          <a:stretch/>
        </p:blipFill>
        <p:spPr>
          <a:xfrm>
            <a:off x="8880231" y="2011680"/>
            <a:ext cx="263769" cy="48678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1" i="0" kern="1200" cap="all" spc="-60" baseline="0">
          <a:solidFill>
            <a:schemeClr val="tx2"/>
          </a:solidFill>
          <a:latin typeface="Open Sans"/>
          <a:ea typeface="+mj-ea"/>
          <a:cs typeface="Open San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37.wmf"/><Relationship Id="rId3" Type="http://schemas.openxmlformats.org/officeDocument/2006/relationships/image" Target="../media/image39.png"/><Relationship Id="rId7" Type="http://schemas.openxmlformats.org/officeDocument/2006/relationships/oleObject" Target="../embeddings/oleObject4.bin"/><Relationship Id="rId12" Type="http://schemas.openxmlformats.org/officeDocument/2006/relationships/image" Target="../media/image34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wmf"/><Relationship Id="rId20" Type="http://schemas.openxmlformats.org/officeDocument/2006/relationships/image" Target="../media/image38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33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5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35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42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9.w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1.wmf"/><Relationship Id="rId5" Type="http://schemas.openxmlformats.org/officeDocument/2006/relationships/image" Target="../media/image5.png"/><Relationship Id="rId15" Type="http://schemas.openxmlformats.org/officeDocument/2006/relationships/image" Target="../media/image43.wmf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45.png"/><Relationship Id="rId9" Type="http://schemas.openxmlformats.org/officeDocument/2006/relationships/image" Target="../media/image40.wmf"/><Relationship Id="rId1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image" Target="../media/image50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6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54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5.png"/><Relationship Id="rId7" Type="http://schemas.openxmlformats.org/officeDocument/2006/relationships/image" Target="../media/image52.wmf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54.wmf"/><Relationship Id="rId5" Type="http://schemas.openxmlformats.org/officeDocument/2006/relationships/image" Target="../media/image51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3.jpeg"/><Relationship Id="rId5" Type="http://schemas.openxmlformats.org/officeDocument/2006/relationships/image" Target="../media/image11.jpeg"/><Relationship Id="rId10" Type="http://schemas.openxmlformats.org/officeDocument/2006/relationships/image" Target="../media/image12.jpeg"/><Relationship Id="rId4" Type="http://schemas.openxmlformats.org/officeDocument/2006/relationships/image" Target="../media/image5.png"/><Relationship Id="rId9" Type="http://schemas.openxmlformats.org/officeDocument/2006/relationships/image" Target="../media/image10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5.png"/><Relationship Id="rId5" Type="http://schemas.openxmlformats.org/officeDocument/2006/relationships/image" Target="../media/image22.jpeg"/><Relationship Id="rId10" Type="http://schemas.openxmlformats.org/officeDocument/2006/relationships/image" Target="../media/image27.jpe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4965" y="228601"/>
            <a:ext cx="8554065" cy="4277032"/>
          </a:xfrm>
        </p:spPr>
        <p:txBody>
          <a:bodyPr/>
          <a:lstStyle/>
          <a:p>
            <a:pPr algn="ctr"/>
            <a:r>
              <a:rPr lang="en-US" sz="5000" b="0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 Strategy for Deepwater Risers</a:t>
            </a:r>
            <a:endParaRPr lang="en-US" sz="50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3340" y="4343401"/>
            <a:ext cx="7634748" cy="1551038"/>
          </a:xfrm>
        </p:spPr>
        <p:txBody>
          <a:bodyPr>
            <a:noAutofit/>
          </a:bodyPr>
          <a:lstStyle/>
          <a:p>
            <a:pPr algn="ctr"/>
            <a:r>
              <a:rPr lang="en-US" sz="1800" cap="none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Xuan Li</a:t>
            </a:r>
            <a:endParaRPr lang="en-US" sz="1800" cap="none" baseline="30000" dirty="0">
              <a:solidFill>
                <a:schemeClr val="accent3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800" cap="none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April 4, 2018</a:t>
            </a:r>
          </a:p>
        </p:txBody>
      </p:sp>
    </p:spTree>
    <p:extLst>
      <p:ext uri="{BB962C8B-B14F-4D97-AF65-F5344CB8AC3E}">
        <p14:creationId xmlns:p14="http://schemas.microsoft.com/office/powerpoint/2010/main" val="126299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782227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Modelling: Reduction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59661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7A6AC91-0A05-404E-9572-5CE990FA9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54" y="735864"/>
            <a:ext cx="7620000" cy="4440798"/>
          </a:xfrm>
        </p:spPr>
        <p:txBody>
          <a:bodyPr/>
          <a:lstStyle/>
          <a:p>
            <a:endParaRPr lang="en-US" dirty="0"/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</a:t>
            </a: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图片 42" descr="C:\Users\apple\Desktop\模态权重.jpg">
            <a:extLst>
              <a:ext uri="{FF2B5EF4-FFF2-40B4-BE49-F238E27FC236}">
                <a16:creationId xmlns:a16="http://schemas.microsoft.com/office/drawing/2014/main" id="{59BD5EE2-CC19-428F-BA4B-5B7A06AAC430}"/>
              </a:ext>
            </a:extLst>
          </p:cNvPr>
          <p:cNvPicPr/>
          <p:nvPr/>
        </p:nvPicPr>
        <p:blipFill>
          <a:blip r:embed="rId2" cstate="print"/>
          <a:srcRect l="19684" t="4276" r="18459" b="5463"/>
          <a:stretch>
            <a:fillRect/>
          </a:stretch>
        </p:blipFill>
        <p:spPr bwMode="auto">
          <a:xfrm>
            <a:off x="406877" y="1811109"/>
            <a:ext cx="4023391" cy="292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57" descr="C:\Users\apple\Desktop\图片1.tif">
            <a:extLst>
              <a:ext uri="{FF2B5EF4-FFF2-40B4-BE49-F238E27FC236}">
                <a16:creationId xmlns:a16="http://schemas.microsoft.com/office/drawing/2014/main" id="{6520847A-9528-4126-A104-0ACB57660763}"/>
              </a:ext>
            </a:extLst>
          </p:cNvPr>
          <p:cNvPicPr/>
          <p:nvPr/>
        </p:nvPicPr>
        <p:blipFill>
          <a:blip r:embed="rId3" cstate="print"/>
          <a:srcRect l="6549" t="6672" r="11723" b="7452"/>
          <a:stretch>
            <a:fillRect/>
          </a:stretch>
        </p:blipFill>
        <p:spPr bwMode="auto">
          <a:xfrm>
            <a:off x="4523127" y="1811109"/>
            <a:ext cx="4195519" cy="308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AA38E9-820E-497E-A0F3-0BE0B3391D98}"/>
              </a:ext>
            </a:extLst>
          </p:cNvPr>
          <p:cNvSpPr txBox="1"/>
          <p:nvPr/>
        </p:nvSpPr>
        <p:spPr>
          <a:xfrm rot="16200000">
            <a:off x="4190419" y="3496789"/>
            <a:ext cx="89078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200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Amplitude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943636-A511-46CA-A240-40D8038C38ED}"/>
              </a:ext>
            </a:extLst>
          </p:cNvPr>
          <p:cNvSpPr txBox="1"/>
          <p:nvPr/>
        </p:nvSpPr>
        <p:spPr>
          <a:xfrm>
            <a:off x="6368740" y="4685933"/>
            <a:ext cx="466726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000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Time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5E294-1BFE-4061-8FC4-5792D849B8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674" y="2063154"/>
            <a:ext cx="552527" cy="318096"/>
          </a:xfrm>
          <a:prstGeom prst="rect">
            <a:avLst/>
          </a:prstGeom>
        </p:spPr>
      </p:pic>
      <p:pic>
        <p:nvPicPr>
          <p:cNvPr id="25" name="Picture 2" descr="Image result for cmu civil engineering logo">
            <a:extLst>
              <a:ext uri="{FF2B5EF4-FFF2-40B4-BE49-F238E27FC236}">
                <a16:creationId xmlns:a16="http://schemas.microsoft.com/office/drawing/2014/main" id="{BA961289-D934-4826-B891-FCCB6CADF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3DC7E1E-77B4-4A58-9CE5-63240D3F4D40}"/>
              </a:ext>
            </a:extLst>
          </p:cNvPr>
          <p:cNvSpPr txBox="1"/>
          <p:nvPr/>
        </p:nvSpPr>
        <p:spPr>
          <a:xfrm>
            <a:off x="936067" y="4923343"/>
            <a:ext cx="29650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relative motion energy of the first 20 mode for riser</a:t>
            </a:r>
            <a:endParaRPr lang="en-US" sz="1600" spc="-6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28697B-A5A3-42ED-A39C-A07E57BF28A6}"/>
              </a:ext>
            </a:extLst>
          </p:cNvPr>
          <p:cNvSpPr txBox="1"/>
          <p:nvPr/>
        </p:nvSpPr>
        <p:spPr>
          <a:xfrm>
            <a:off x="5352961" y="4950836"/>
            <a:ext cx="29650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comparison between “reduced” and true model at 24m</a:t>
            </a:r>
            <a:endParaRPr lang="en-US" sz="1600" spc="-6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74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305" y="1167655"/>
                <a:ext cx="7620000" cy="4440798"/>
              </a:xfrm>
            </p:spPr>
            <p:txBody>
              <a:bodyPr/>
              <a:lstStyle/>
              <a:p>
                <a:endParaRPr lang="en-US" dirty="0"/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Criterion: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norm (modal sensitivity)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 reformulation 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305" y="1167655"/>
                <a:ext cx="7620000" cy="4440798"/>
              </a:xfrm>
              <a:blipFill>
                <a:blip r:embed="rId3"/>
                <a:stretch>
                  <a:fillRect l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Image result for cmu civil engineering logo">
            <a:extLst>
              <a:ext uri="{FF2B5EF4-FFF2-40B4-BE49-F238E27FC236}">
                <a16:creationId xmlns:a16="http://schemas.microsoft.com/office/drawing/2014/main" id="{2F52FD61-33E6-41D2-87A6-0A528D4C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Object 23">
            <a:extLst>
              <a:ext uri="{FF2B5EF4-FFF2-40B4-BE49-F238E27FC236}">
                <a16:creationId xmlns:a16="http://schemas.microsoft.com/office/drawing/2014/main" id="{255061FF-2AE5-473B-BE10-8A1E19AFD1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130889"/>
              </p:ext>
            </p:extLst>
          </p:nvPr>
        </p:nvGraphicFramePr>
        <p:xfrm>
          <a:off x="1000100" y="2638419"/>
          <a:ext cx="2949283" cy="383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0" name="Equation" r:id="rId5" imgW="1905000" imgH="241300" progId="Equation.DSMT4">
                  <p:embed/>
                </p:oleObj>
              </mc:Choice>
              <mc:Fallback>
                <p:oleObj name="Equation" r:id="rId5" imgW="1905000" imgH="241300" progId="Equation.DSMT4">
                  <p:embed/>
                  <p:pic>
                    <p:nvPicPr>
                      <p:cNvPr id="34839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00" y="2638419"/>
                        <a:ext cx="2949283" cy="3834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5">
            <a:extLst>
              <a:ext uri="{FF2B5EF4-FFF2-40B4-BE49-F238E27FC236}">
                <a16:creationId xmlns:a16="http://schemas.microsoft.com/office/drawing/2014/main" id="{B786CB6B-2BDA-4A43-874E-A233F3C048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3007619"/>
              </p:ext>
            </p:extLst>
          </p:nvPr>
        </p:nvGraphicFramePr>
        <p:xfrm>
          <a:off x="1357290" y="3281361"/>
          <a:ext cx="1980935" cy="399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1" name="Equation" r:id="rId7" imgW="1180588" imgH="241195" progId="Equation.DSMT4">
                  <p:embed/>
                </p:oleObj>
              </mc:Choice>
              <mc:Fallback>
                <p:oleObj name="Equation" r:id="rId7" imgW="1180588" imgH="241195" progId="Equation.DSMT4">
                  <p:embed/>
                  <p:pic>
                    <p:nvPicPr>
                      <p:cNvPr id="3484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3281361"/>
                        <a:ext cx="1980935" cy="3993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7">
            <a:extLst>
              <a:ext uri="{FF2B5EF4-FFF2-40B4-BE49-F238E27FC236}">
                <a16:creationId xmlns:a16="http://schemas.microsoft.com/office/drawing/2014/main" id="{C3F69CA1-34F5-4A9D-83AA-BB662BBF0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995484"/>
              </p:ext>
            </p:extLst>
          </p:nvPr>
        </p:nvGraphicFramePr>
        <p:xfrm>
          <a:off x="1409678" y="4040189"/>
          <a:ext cx="1907853" cy="4416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2" name="Equation" r:id="rId9" imgW="1028254" imgH="241195" progId="Equation.DSMT4">
                  <p:embed/>
                </p:oleObj>
              </mc:Choice>
              <mc:Fallback>
                <p:oleObj name="Equation" r:id="rId9" imgW="1028254" imgH="241195" progId="Equation.DSMT4">
                  <p:embed/>
                  <p:pic>
                    <p:nvPicPr>
                      <p:cNvPr id="3484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678" y="4040189"/>
                        <a:ext cx="1907853" cy="4416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9">
            <a:extLst>
              <a:ext uri="{FF2B5EF4-FFF2-40B4-BE49-F238E27FC236}">
                <a16:creationId xmlns:a16="http://schemas.microsoft.com/office/drawing/2014/main" id="{8052889C-085E-4CB3-B061-4E5FAA58B8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244054"/>
              </p:ext>
            </p:extLst>
          </p:nvPr>
        </p:nvGraphicFramePr>
        <p:xfrm>
          <a:off x="219075" y="4662497"/>
          <a:ext cx="4089645" cy="3587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3" name="Equation" r:id="rId11" imgW="2717800" imgH="241300" progId="Equation.DSMT4">
                  <p:embed/>
                </p:oleObj>
              </mc:Choice>
              <mc:Fallback>
                <p:oleObj name="Equation" r:id="rId11" imgW="2717800" imgH="241300" progId="Equation.DSMT4">
                  <p:embed/>
                  <p:pic>
                    <p:nvPicPr>
                      <p:cNvPr id="3484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5" y="4662497"/>
                        <a:ext cx="4089645" cy="3587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1">
            <a:extLst>
              <a:ext uri="{FF2B5EF4-FFF2-40B4-BE49-F238E27FC236}">
                <a16:creationId xmlns:a16="http://schemas.microsoft.com/office/drawing/2014/main" id="{94903527-4809-4CD3-824E-0D0DBE373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090464"/>
              </p:ext>
            </p:extLst>
          </p:nvPr>
        </p:nvGraphicFramePr>
        <p:xfrm>
          <a:off x="838173" y="5281627"/>
          <a:ext cx="3156168" cy="357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4" name="Equation" r:id="rId13" imgW="2108200" imgH="241300" progId="Equation.DSMT4">
                  <p:embed/>
                </p:oleObj>
              </mc:Choice>
              <mc:Fallback>
                <p:oleObj name="Equation" r:id="rId13" imgW="2108200" imgH="241300" progId="Equation.DSMT4">
                  <p:embed/>
                  <p:pic>
                    <p:nvPicPr>
                      <p:cNvPr id="3484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173" y="5281627"/>
                        <a:ext cx="3156168" cy="3570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5">
            <a:extLst>
              <a:ext uri="{FF2B5EF4-FFF2-40B4-BE49-F238E27FC236}">
                <a16:creationId xmlns:a16="http://schemas.microsoft.com/office/drawing/2014/main" id="{134F1ED6-E6CD-4561-9C48-2B5509ECB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68843"/>
              </p:ext>
            </p:extLst>
          </p:nvPr>
        </p:nvGraphicFramePr>
        <p:xfrm>
          <a:off x="5781685" y="3024180"/>
          <a:ext cx="1634270" cy="413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5" name="Equation" r:id="rId15" imgW="901309" imgH="228501" progId="Equation.DSMT4">
                  <p:embed/>
                </p:oleObj>
              </mc:Choice>
              <mc:Fallback>
                <p:oleObj name="Equation" r:id="rId15" imgW="901309" imgH="228501" progId="Equation.DSMT4">
                  <p:embed/>
                  <p:pic>
                    <p:nvPicPr>
                      <p:cNvPr id="80921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1685" y="3024180"/>
                        <a:ext cx="1634270" cy="4138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6">
            <a:extLst>
              <a:ext uri="{FF2B5EF4-FFF2-40B4-BE49-F238E27FC236}">
                <a16:creationId xmlns:a16="http://schemas.microsoft.com/office/drawing/2014/main" id="{2A04434E-30B3-4E7B-B714-332E87ED1D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090518"/>
              </p:ext>
            </p:extLst>
          </p:nvPr>
        </p:nvGraphicFramePr>
        <p:xfrm>
          <a:off x="6138874" y="3667123"/>
          <a:ext cx="1107277" cy="475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Equation" r:id="rId17" imgW="533169" imgH="228501" progId="Equation.DSMT4">
                  <p:embed/>
                </p:oleObj>
              </mc:Choice>
              <mc:Fallback>
                <p:oleObj name="Equation" r:id="rId17" imgW="533169" imgH="228501" progId="Equation.DSMT4">
                  <p:embed/>
                  <p:pic>
                    <p:nvPicPr>
                      <p:cNvPr id="80922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874" y="3667123"/>
                        <a:ext cx="1107277" cy="4755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7">
            <a:extLst>
              <a:ext uri="{FF2B5EF4-FFF2-40B4-BE49-F238E27FC236}">
                <a16:creationId xmlns:a16="http://schemas.microsoft.com/office/drawing/2014/main" id="{CD519412-84B5-4E2B-B133-3D0146F5CD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841316"/>
              </p:ext>
            </p:extLst>
          </p:nvPr>
        </p:nvGraphicFramePr>
        <p:xfrm>
          <a:off x="6138874" y="4381502"/>
          <a:ext cx="1056843" cy="805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Equation" r:id="rId19" imgW="634725" imgH="482391" progId="Equation.DSMT4">
                  <p:embed/>
                </p:oleObj>
              </mc:Choice>
              <mc:Fallback>
                <p:oleObj name="Equation" r:id="rId19" imgW="634725" imgH="482391" progId="Equation.DSMT4">
                  <p:embed/>
                  <p:pic>
                    <p:nvPicPr>
                      <p:cNvPr id="809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8874" y="4381502"/>
                        <a:ext cx="1056843" cy="8057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直接连接符 80">
            <a:extLst>
              <a:ext uri="{FF2B5EF4-FFF2-40B4-BE49-F238E27FC236}">
                <a16:creationId xmlns:a16="http://schemas.microsoft.com/office/drawing/2014/main" id="{ADC6AFFB-7F13-4371-A93E-BE4354898EDA}"/>
              </a:ext>
            </a:extLst>
          </p:cNvPr>
          <p:cNvCxnSpPr>
            <a:cxnSpLocks/>
          </p:cNvCxnSpPr>
          <p:nvPr/>
        </p:nvCxnSpPr>
        <p:spPr>
          <a:xfrm>
            <a:off x="4572001" y="2357430"/>
            <a:ext cx="0" cy="4167197"/>
          </a:xfrm>
          <a:prstGeom prst="line">
            <a:avLst/>
          </a:prstGeom>
          <a:ln w="25400"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箭头 75">
            <a:extLst>
              <a:ext uri="{FF2B5EF4-FFF2-40B4-BE49-F238E27FC236}">
                <a16:creationId xmlns:a16="http://schemas.microsoft.com/office/drawing/2014/main" id="{7C5D032E-5E59-4CD2-A951-6482C8D40CE5}"/>
              </a:ext>
            </a:extLst>
          </p:cNvPr>
          <p:cNvSpPr/>
          <p:nvPr/>
        </p:nvSpPr>
        <p:spPr>
          <a:xfrm>
            <a:off x="4071935" y="3973512"/>
            <a:ext cx="1000132" cy="571504"/>
          </a:xfrm>
          <a:prstGeom prst="rightArrow">
            <a:avLst/>
          </a:prstGeom>
          <a:solidFill>
            <a:srgbClr val="4D99E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96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305" y="1053355"/>
                <a:ext cx="7620000" cy="4440798"/>
              </a:xfrm>
            </p:spPr>
            <p:txBody>
              <a:bodyPr/>
              <a:lstStyle/>
              <a:p>
                <a:endParaRPr lang="en-US" dirty="0"/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Criterion: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norm (modal sensitivity)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 Function (Laplace)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norm</a:t>
                </a: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modal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305" y="1053355"/>
                <a:ext cx="7620000" cy="4440798"/>
              </a:xfrm>
              <a:blipFill>
                <a:blip r:embed="rId4"/>
                <a:stretch>
                  <a:fillRect l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Image result for cmu civil engineering logo">
            <a:extLst>
              <a:ext uri="{FF2B5EF4-FFF2-40B4-BE49-F238E27FC236}">
                <a16:creationId xmlns:a16="http://schemas.microsoft.com/office/drawing/2014/main" id="{2F52FD61-33E6-41D2-87A6-0A528D4C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1A393A44-CE65-42A9-BE79-0E608D853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7766683"/>
              </p:ext>
            </p:extLst>
          </p:nvPr>
        </p:nvGraphicFramePr>
        <p:xfrm>
          <a:off x="2172708" y="2319939"/>
          <a:ext cx="3732792" cy="65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name="Equation" r:id="rId6" imgW="2603500" imgH="457200" progId="Equation.DSMT4">
                  <p:embed/>
                </p:oleObj>
              </mc:Choice>
              <mc:Fallback>
                <p:oleObj name="Equation" r:id="rId6" imgW="2603500" imgH="457200" progId="Equation.DSMT4">
                  <p:embed/>
                  <p:pic>
                    <p:nvPicPr>
                      <p:cNvPr id="6247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2708" y="2319939"/>
                        <a:ext cx="3732792" cy="6563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4">
            <a:extLst>
              <a:ext uri="{FF2B5EF4-FFF2-40B4-BE49-F238E27FC236}">
                <a16:creationId xmlns:a16="http://schemas.microsoft.com/office/drawing/2014/main" id="{42B0249F-3A25-4C56-8CB7-8C893D2B5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5481536"/>
              </p:ext>
            </p:extLst>
          </p:nvPr>
        </p:nvGraphicFramePr>
        <p:xfrm>
          <a:off x="2260821" y="3064075"/>
          <a:ext cx="3560148" cy="67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Equation" r:id="rId8" imgW="2400300" imgH="457200" progId="Equation.DSMT4">
                  <p:embed/>
                </p:oleObj>
              </mc:Choice>
              <mc:Fallback>
                <p:oleObj name="Equation" r:id="rId8" imgW="2400300" imgH="457200" progId="Equation.DSMT4">
                  <p:embed/>
                  <p:pic>
                    <p:nvPicPr>
                      <p:cNvPr id="6247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821" y="3064075"/>
                        <a:ext cx="3560148" cy="6754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6">
            <a:extLst>
              <a:ext uri="{FF2B5EF4-FFF2-40B4-BE49-F238E27FC236}">
                <a16:creationId xmlns:a16="http://schemas.microsoft.com/office/drawing/2014/main" id="{CCC2939E-0841-4C8F-9A75-5AA48DE7A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147952"/>
              </p:ext>
            </p:extLst>
          </p:nvPr>
        </p:nvGraphicFramePr>
        <p:xfrm>
          <a:off x="2600207" y="4013683"/>
          <a:ext cx="2981444" cy="590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Equation" r:id="rId10" imgW="2019300" imgH="393700" progId="Equation.DSMT4">
                  <p:embed/>
                </p:oleObj>
              </mc:Choice>
              <mc:Fallback>
                <p:oleObj name="Equation" r:id="rId10" imgW="2019300" imgH="393700" progId="Equation.DSMT4">
                  <p:embed/>
                  <p:pic>
                    <p:nvPicPr>
                      <p:cNvPr id="6248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207" y="4013683"/>
                        <a:ext cx="2981444" cy="590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8">
            <a:extLst>
              <a:ext uri="{FF2B5EF4-FFF2-40B4-BE49-F238E27FC236}">
                <a16:creationId xmlns:a16="http://schemas.microsoft.com/office/drawing/2014/main" id="{0D8B3A41-2CFA-462C-843E-6D0D23EF1A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118002"/>
              </p:ext>
            </p:extLst>
          </p:nvPr>
        </p:nvGraphicFramePr>
        <p:xfrm>
          <a:off x="3223937" y="4876740"/>
          <a:ext cx="1605238" cy="63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6" name="Equation" r:id="rId12" imgW="1117115" imgH="444307" progId="Equation.DSMT4">
                  <p:embed/>
                </p:oleObj>
              </mc:Choice>
              <mc:Fallback>
                <p:oleObj name="Equation" r:id="rId12" imgW="1117115" imgH="444307" progId="Equation.DSMT4">
                  <p:embed/>
                  <p:pic>
                    <p:nvPicPr>
                      <p:cNvPr id="6248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3937" y="4876740"/>
                        <a:ext cx="1605238" cy="6371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0">
            <a:extLst>
              <a:ext uri="{FF2B5EF4-FFF2-40B4-BE49-F238E27FC236}">
                <a16:creationId xmlns:a16="http://schemas.microsoft.com/office/drawing/2014/main" id="{A72F16EB-E35D-4080-AF21-F3203F5653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710560"/>
              </p:ext>
            </p:extLst>
          </p:nvPr>
        </p:nvGraphicFramePr>
        <p:xfrm>
          <a:off x="3062153" y="5650501"/>
          <a:ext cx="1966906" cy="643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7" name="Equation" r:id="rId14" imgW="1473200" imgH="482600" progId="Equation.DSMT4">
                  <p:embed/>
                </p:oleObj>
              </mc:Choice>
              <mc:Fallback>
                <p:oleObj name="Equation" r:id="rId14" imgW="1473200" imgH="482600" progId="Equation.DSMT4">
                  <p:embed/>
                  <p:pic>
                    <p:nvPicPr>
                      <p:cNvPr id="62484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153" y="5650501"/>
                        <a:ext cx="1966906" cy="6437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41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305" y="1053355"/>
                <a:ext cx="7620000" cy="4440798"/>
              </a:xfrm>
            </p:spPr>
            <p:txBody>
              <a:bodyPr/>
              <a:lstStyle/>
              <a:p>
                <a:endParaRPr lang="en-US" dirty="0"/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Criterion: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norm (modal sensitivity)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Selection Matrix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305" y="1053355"/>
                <a:ext cx="7620000" cy="4440798"/>
              </a:xfrm>
              <a:blipFill>
                <a:blip r:embed="rId3"/>
                <a:stretch>
                  <a:fillRect l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Image result for cmu civil engineering logo">
            <a:extLst>
              <a:ext uri="{FF2B5EF4-FFF2-40B4-BE49-F238E27FC236}">
                <a16:creationId xmlns:a16="http://schemas.microsoft.com/office/drawing/2014/main" id="{2F52FD61-33E6-41D2-87A6-0A528D4C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Object 8">
            <a:extLst>
              <a:ext uri="{FF2B5EF4-FFF2-40B4-BE49-F238E27FC236}">
                <a16:creationId xmlns:a16="http://schemas.microsoft.com/office/drawing/2014/main" id="{91A7A4F2-F2B5-4C16-9D7E-B7F3A8282F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346272"/>
              </p:ext>
            </p:extLst>
          </p:nvPr>
        </p:nvGraphicFramePr>
        <p:xfrm>
          <a:off x="2412822" y="5559416"/>
          <a:ext cx="1309710" cy="719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1" name="Equation" r:id="rId5" imgW="838080" imgH="457200" progId="Equation.DSMT4">
                  <p:embed/>
                </p:oleObj>
              </mc:Choice>
              <mc:Fallback>
                <p:oleObj name="Equation" r:id="rId5" imgW="838080" imgH="457200" progId="Equation.DSMT4">
                  <p:embed/>
                  <p:pic>
                    <p:nvPicPr>
                      <p:cNvPr id="634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2822" y="5559416"/>
                        <a:ext cx="1309710" cy="7190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0">
            <a:extLst>
              <a:ext uri="{FF2B5EF4-FFF2-40B4-BE49-F238E27FC236}">
                <a16:creationId xmlns:a16="http://schemas.microsoft.com/office/drawing/2014/main" id="{4E9117BD-E403-49BC-B012-293806DD5B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3246981"/>
              </p:ext>
            </p:extLst>
          </p:nvPr>
        </p:nvGraphicFramePr>
        <p:xfrm>
          <a:off x="4322294" y="5624570"/>
          <a:ext cx="2971828" cy="6493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2" name="Equation" r:id="rId7" imgW="2044700" imgH="444500" progId="Equation.DSMT4">
                  <p:embed/>
                </p:oleObj>
              </mc:Choice>
              <mc:Fallback>
                <p:oleObj name="Equation" r:id="rId7" imgW="2044700" imgH="444500" progId="Equation.DSMT4">
                  <p:embed/>
                  <p:pic>
                    <p:nvPicPr>
                      <p:cNvPr id="6349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294" y="5624570"/>
                        <a:ext cx="2971828" cy="6493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7CB8E540-2A93-4DB5-8B40-BC429F1AE3B7}"/>
              </a:ext>
            </a:extLst>
          </p:cNvPr>
          <p:cNvGrpSpPr/>
          <p:nvPr/>
        </p:nvGrpSpPr>
        <p:grpSpPr>
          <a:xfrm>
            <a:off x="1417220" y="1992160"/>
            <a:ext cx="5580050" cy="3501993"/>
            <a:chOff x="921920" y="1849285"/>
            <a:chExt cx="5580050" cy="350199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Object 12">
                  <a:extLst>
                    <a:ext uri="{FF2B5EF4-FFF2-40B4-BE49-F238E27FC236}">
                      <a16:creationId xmlns:a16="http://schemas.microsoft.com/office/drawing/2014/main" id="{D19FF9B2-0B38-4F04-A4CB-A287BE74F6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4054796"/>
                    </p:ext>
                  </p:extLst>
                </p:nvPr>
              </p:nvGraphicFramePr>
              <p:xfrm>
                <a:off x="2358566" y="2462155"/>
                <a:ext cx="4143404" cy="268191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193" name="Equation" r:id="rId9" imgW="2159000" imgH="1397000" progId="Equation.DSMT4">
                        <p:embed/>
                      </p:oleObj>
                    </mc:Choice>
                    <mc:Fallback>
                      <p:oleObj name="Equation" r:id="rId9" imgW="2159000" imgH="1397000" progId="Equation.DSMT4">
                        <p:embed/>
                        <p:pic>
                          <p:nvPicPr>
                            <p:cNvPr id="6350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58566" y="2462155"/>
                              <a:ext cx="4143404" cy="268191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4" name="Object 12">
                  <a:extLst>
                    <a:ext uri="{FF2B5EF4-FFF2-40B4-BE49-F238E27FC236}">
                      <a16:creationId xmlns:a16="http://schemas.microsoft.com/office/drawing/2014/main" id="{D19FF9B2-0B38-4F04-A4CB-A287BE74F653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84054796"/>
                    </p:ext>
                  </p:extLst>
                </p:nvPr>
              </p:nvGraphicFramePr>
              <p:xfrm>
                <a:off x="2358566" y="2462155"/>
                <a:ext cx="4143404" cy="268191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5190" name="Equation" r:id="rId11" imgW="2159000" imgH="1397000" progId="Equation.DSMT4">
                        <p:embed/>
                      </p:oleObj>
                    </mc:Choice>
                    <mc:Fallback>
                      <p:oleObj name="Equation" r:id="rId11" imgW="2159000" imgH="1397000" progId="Equation.DSMT4">
                        <p:embed/>
                        <p:pic>
                          <p:nvPicPr>
                            <p:cNvPr id="63500" name="Object 1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58566" y="2462155"/>
                              <a:ext cx="4143404" cy="268191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F56EB7E-8150-4CFC-9177-58DADA03763B}"/>
                </a:ext>
              </a:extLst>
            </p:cNvPr>
            <p:cNvSpPr/>
            <p:nvPr/>
          </p:nvSpPr>
          <p:spPr>
            <a:xfrm>
              <a:off x="2346147" y="3867150"/>
              <a:ext cx="4143404" cy="352425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65C7A26-EAB3-45E6-8BC6-910F3A5DBC2C}"/>
                    </a:ext>
                  </a:extLst>
                </p:cNvPr>
                <p:cNvSpPr txBox="1"/>
                <p:nvPr/>
              </p:nvSpPr>
              <p:spPr>
                <a:xfrm>
                  <a:off x="921920" y="3895725"/>
                  <a:ext cx="1411808" cy="3273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ct val="0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5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sz="15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1500" dirty="0">
                      <a:solidFill>
                        <a:srgbClr val="00B0F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modal</a:t>
                  </a:r>
                  <a:endParaRPr lang="en-US" sz="1500" spc="-60" dirty="0">
                    <a:solidFill>
                      <a:srgbClr val="00B0F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65C7A26-EAB3-45E6-8BC6-910F3A5DB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920" y="3895725"/>
                  <a:ext cx="1411808" cy="327334"/>
                </a:xfrm>
                <a:prstGeom prst="rect">
                  <a:avLst/>
                </a:prstGeom>
                <a:blipFill>
                  <a:blip r:embed="rId13"/>
                  <a:stretch>
                    <a:fillRect t="-3774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67C041-3F52-4441-8971-EBC5058A2D45}"/>
                </a:ext>
              </a:extLst>
            </p:cNvPr>
            <p:cNvSpPr/>
            <p:nvPr/>
          </p:nvSpPr>
          <p:spPr>
            <a:xfrm>
              <a:off x="4572000" y="2271659"/>
              <a:ext cx="457200" cy="30796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FACEF6-9A96-43DE-BBDC-1751C08D0F8A}"/>
                    </a:ext>
                  </a:extLst>
                </p:cNvPr>
                <p:cNvSpPr txBox="1"/>
                <p:nvPr/>
              </p:nvSpPr>
              <p:spPr>
                <a:xfrm>
                  <a:off x="4104221" y="1849285"/>
                  <a:ext cx="1411808" cy="32733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ct val="0"/>
                    </a:spcBef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5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sz="15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𝑡h</m:t>
                          </m:r>
                        </m:sup>
                      </m:sSup>
                    </m:oMath>
                  </a14:m>
                  <a:r>
                    <a:rPr lang="en-US" sz="15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sensor</a:t>
                  </a:r>
                  <a:endParaRPr lang="en-US" sz="1500" spc="-6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j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FACEF6-9A96-43DE-BBDC-1751C08D0F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4221" y="1849285"/>
                  <a:ext cx="1411808" cy="327334"/>
                </a:xfrm>
                <a:prstGeom prst="rect">
                  <a:avLst/>
                </a:prstGeom>
                <a:blipFill>
                  <a:blip r:embed="rId14"/>
                  <a:stretch>
                    <a:fillRect t="-1887" b="-207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1351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9C2FB3A-3C34-4C8C-B2E0-13DA6EC27D04}"/>
              </a:ext>
            </a:extLst>
          </p:cNvPr>
          <p:cNvGrpSpPr/>
          <p:nvPr/>
        </p:nvGrpSpPr>
        <p:grpSpPr>
          <a:xfrm>
            <a:off x="1482913" y="2205880"/>
            <a:ext cx="6422837" cy="3766908"/>
            <a:chOff x="1444813" y="2424955"/>
            <a:chExt cx="6422837" cy="3766908"/>
          </a:xfrm>
        </p:grpSpPr>
        <p:pic>
          <p:nvPicPr>
            <p:cNvPr id="17" name="Picture 14" descr="C:\Users\apple\Desktop\tao矩阵.jpg">
              <a:extLst>
                <a:ext uri="{FF2B5EF4-FFF2-40B4-BE49-F238E27FC236}">
                  <a16:creationId xmlns:a16="http://schemas.microsoft.com/office/drawing/2014/main" id="{3096C26F-F7D0-43EB-A3B3-2BBE7A1E23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9914" t="3419" r="8718" b="6820"/>
            <a:stretch>
              <a:fillRect/>
            </a:stretch>
          </p:blipFill>
          <p:spPr bwMode="auto">
            <a:xfrm>
              <a:off x="1444813" y="2424955"/>
              <a:ext cx="6422837" cy="3766908"/>
            </a:xfrm>
            <a:prstGeom prst="rect">
              <a:avLst/>
            </a:prstGeom>
            <a:noFill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99C334-5FCD-4F02-911A-B8A67E723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85925" y="2597015"/>
              <a:ext cx="5704234" cy="3433104"/>
            </a:xfrm>
            <a:prstGeom prst="rect">
              <a:avLst/>
            </a:prstGeom>
          </p:spPr>
        </p:pic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305" y="1053355"/>
                <a:ext cx="7620000" cy="4440798"/>
              </a:xfrm>
            </p:spPr>
            <p:txBody>
              <a:bodyPr/>
              <a:lstStyle/>
              <a:p>
                <a:endParaRPr lang="en-US" dirty="0"/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Criterion: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norm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Optimal Selection Matrix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305" y="1053355"/>
                <a:ext cx="7620000" cy="4440798"/>
              </a:xfrm>
              <a:blipFill>
                <a:blip r:embed="rId5"/>
                <a:stretch>
                  <a:fillRect l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Image result for cmu civil engineering logo">
            <a:extLst>
              <a:ext uri="{FF2B5EF4-FFF2-40B4-BE49-F238E27FC236}">
                <a16:creationId xmlns:a16="http://schemas.microsoft.com/office/drawing/2014/main" id="{2F52FD61-33E6-41D2-87A6-0A528D4C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C6BEA30-9155-443F-9670-77728402C516}"/>
              </a:ext>
            </a:extLst>
          </p:cNvPr>
          <p:cNvSpPr txBox="1"/>
          <p:nvPr/>
        </p:nvSpPr>
        <p:spPr>
          <a:xfrm>
            <a:off x="3866096" y="5954148"/>
            <a:ext cx="1411808" cy="32733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</a:t>
            </a:r>
            <a:endParaRPr lang="en-US" sz="1500" spc="-6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0C3187-C71F-4CED-A8E1-80DC2F4F3B63}"/>
              </a:ext>
            </a:extLst>
          </p:cNvPr>
          <p:cNvSpPr txBox="1"/>
          <p:nvPr/>
        </p:nvSpPr>
        <p:spPr>
          <a:xfrm rot="16200000">
            <a:off x="577237" y="3908701"/>
            <a:ext cx="1411808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endParaRPr lang="en-US" sz="1500" spc="-6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75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305" y="1053355"/>
                <a:ext cx="7620000" cy="4440798"/>
              </a:xfrm>
            </p:spPr>
            <p:txBody>
              <a:bodyPr/>
              <a:lstStyle/>
              <a:p>
                <a:endParaRPr lang="en-US" dirty="0"/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Criterion: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norm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Reduction based on sensor sensitive similarity 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 indent="0" algn="just">
                  <a:buNone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800100" lvl="1" indent="-342900" algn="just">
                  <a:buFont typeface="Arial" charset="0"/>
                  <a:buChar char="•"/>
                </a:pP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305" y="1053355"/>
                <a:ext cx="7620000" cy="4440798"/>
              </a:xfrm>
              <a:blipFill>
                <a:blip r:embed="rId3"/>
                <a:stretch>
                  <a:fillRect l="-7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Image result for cmu civil engineering logo">
            <a:extLst>
              <a:ext uri="{FF2B5EF4-FFF2-40B4-BE49-F238E27FC236}">
                <a16:creationId xmlns:a16="http://schemas.microsoft.com/office/drawing/2014/main" id="{2F52FD61-33E6-41D2-87A6-0A528D4C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Object 6">
            <a:extLst>
              <a:ext uri="{FF2B5EF4-FFF2-40B4-BE49-F238E27FC236}">
                <a16:creationId xmlns:a16="http://schemas.microsoft.com/office/drawing/2014/main" id="{81567A78-6284-4D2A-B1C4-A956E1E257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532567"/>
              </p:ext>
            </p:extLst>
          </p:nvPr>
        </p:nvGraphicFramePr>
        <p:xfrm>
          <a:off x="3248019" y="2516437"/>
          <a:ext cx="1485906" cy="1581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8" name="Equation" r:id="rId5" imgW="889000" imgH="939800" progId="Equation.DSMT4">
                  <p:embed/>
                </p:oleObj>
              </mc:Choice>
              <mc:Fallback>
                <p:oleObj name="Equation" r:id="rId5" imgW="889000" imgH="939800" progId="Equation.DSMT4">
                  <p:embed/>
                  <p:pic>
                    <p:nvPicPr>
                      <p:cNvPr id="6451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019" y="2516437"/>
                        <a:ext cx="1485906" cy="15817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>
            <a:extLst>
              <a:ext uri="{FF2B5EF4-FFF2-40B4-BE49-F238E27FC236}">
                <a16:creationId xmlns:a16="http://schemas.microsoft.com/office/drawing/2014/main" id="{3D1FD4DC-97C8-46D6-9CAA-7B8B42AEB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3869593"/>
              </p:ext>
            </p:extLst>
          </p:nvPr>
        </p:nvGraphicFramePr>
        <p:xfrm>
          <a:off x="3019417" y="4455168"/>
          <a:ext cx="2057408" cy="9144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Equation" r:id="rId7" imgW="1079032" imgH="482391" progId="Equation.DSMT4">
                  <p:embed/>
                </p:oleObj>
              </mc:Choice>
              <mc:Fallback>
                <p:oleObj name="Equation" r:id="rId7" imgW="1079032" imgH="482391" progId="Equation.DSMT4">
                  <p:embed/>
                  <p:pic>
                    <p:nvPicPr>
                      <p:cNvPr id="6452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9417" y="4455168"/>
                        <a:ext cx="2057408" cy="9144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61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0305" y="1586755"/>
                <a:ext cx="7620000" cy="4440798"/>
              </a:xfrm>
            </p:spPr>
            <p:txBody>
              <a:bodyPr/>
              <a:lstStyle/>
              <a:p>
                <a:endParaRPr lang="en-US" dirty="0"/>
              </a:p>
              <a:p>
                <a:pPr marL="342900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Procedure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Define the set of candidate locations, determine the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number of sensors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based on the total number of excited modes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being considered 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&gt;=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). 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Reduce the candidate set based on modal sensitivity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(exhaustive search). </a:t>
                </a:r>
              </a:p>
              <a:p>
                <a:pPr marL="800100" lvl="1" indent="-342900" algn="just">
                  <a:buFont typeface="Arial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Make further reduction based on sensor sensitive similarity.</a:t>
                </a: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9406618-6090-49C3-B40A-97DA6A1E36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0305" y="1586755"/>
                <a:ext cx="7620000" cy="4440798"/>
              </a:xfrm>
              <a:blipFill>
                <a:blip r:embed="rId2"/>
                <a:stretch>
                  <a:fillRect l="-720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Image result for cmu civil engineering logo">
            <a:extLst>
              <a:ext uri="{FF2B5EF4-FFF2-40B4-BE49-F238E27FC236}">
                <a16:creationId xmlns:a16="http://schemas.microsoft.com/office/drawing/2014/main" id="{2F52FD61-33E6-41D2-87A6-0A528D4C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708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406618-6090-49C3-B40A-97DA6A1E3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5" y="1586755"/>
            <a:ext cx="7620000" cy="4440798"/>
          </a:xfrm>
        </p:spPr>
        <p:txBody>
          <a:bodyPr/>
          <a:lstStyle/>
          <a:p>
            <a:endParaRPr lang="en-US" dirty="0"/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+ Kalman Filter</a:t>
            </a: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Criterion </a:t>
            </a:r>
          </a:p>
        </p:txBody>
      </p:sp>
      <p:pic>
        <p:nvPicPr>
          <p:cNvPr id="16" name="Picture 2" descr="Image result for cmu civil engineering logo">
            <a:extLst>
              <a:ext uri="{FF2B5EF4-FFF2-40B4-BE49-F238E27FC236}">
                <a16:creationId xmlns:a16="http://schemas.microsoft.com/office/drawing/2014/main" id="{2F52FD61-33E6-41D2-87A6-0A528D4C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422644BA-C460-4D03-A84F-3654A0118C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76729"/>
              </p:ext>
            </p:extLst>
          </p:nvPr>
        </p:nvGraphicFramePr>
        <p:xfrm>
          <a:off x="2776542" y="2433631"/>
          <a:ext cx="2525603" cy="407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2" name="Equation" r:id="rId4" imgW="1473200" imgH="241300" progId="Equation.DSMT4">
                  <p:embed/>
                </p:oleObj>
              </mc:Choice>
              <mc:Fallback>
                <p:oleObj name="Equation" r:id="rId4" imgW="1473200" imgH="241300" progId="Equation.DSMT4">
                  <p:embed/>
                  <p:pic>
                    <p:nvPicPr>
                      <p:cNvPr id="6554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542" y="2433631"/>
                        <a:ext cx="2525603" cy="40735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1">
            <a:extLst>
              <a:ext uri="{FF2B5EF4-FFF2-40B4-BE49-F238E27FC236}">
                <a16:creationId xmlns:a16="http://schemas.microsoft.com/office/drawing/2014/main" id="{BEDCF4B0-7385-4CEA-96C7-5CDAB40332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346192"/>
              </p:ext>
            </p:extLst>
          </p:nvPr>
        </p:nvGraphicFramePr>
        <p:xfrm>
          <a:off x="3388849" y="2903423"/>
          <a:ext cx="1421276" cy="371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3" name="Equation" r:id="rId6" imgW="837836" imgH="215806" progId="Equation.DSMT4">
                  <p:embed/>
                </p:oleObj>
              </mc:Choice>
              <mc:Fallback>
                <p:oleObj name="Equation" r:id="rId6" imgW="837836" imgH="215806" progId="Equation.DSMT4">
                  <p:embed/>
                  <p:pic>
                    <p:nvPicPr>
                      <p:cNvPr id="6554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8849" y="2903423"/>
                        <a:ext cx="1421276" cy="3714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0">
            <a:extLst>
              <a:ext uri="{FF2B5EF4-FFF2-40B4-BE49-F238E27FC236}">
                <a16:creationId xmlns:a16="http://schemas.microsoft.com/office/drawing/2014/main" id="{EB59D679-FD3C-4687-8CC0-D50D5241D0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698880"/>
              </p:ext>
            </p:extLst>
          </p:nvPr>
        </p:nvGraphicFramePr>
        <p:xfrm>
          <a:off x="2773585" y="3537857"/>
          <a:ext cx="2525603" cy="448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4" name="Equation" r:id="rId8" imgW="1447172" imgH="253890" progId="Equation.DSMT4">
                  <p:embed/>
                </p:oleObj>
              </mc:Choice>
              <mc:Fallback>
                <p:oleObj name="Equation" r:id="rId8" imgW="1447172" imgH="253890" progId="Equation.DSMT4">
                  <p:embed/>
                  <p:pic>
                    <p:nvPicPr>
                      <p:cNvPr id="6658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3585" y="3537857"/>
                        <a:ext cx="2525603" cy="4486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6">
            <a:extLst>
              <a:ext uri="{FF2B5EF4-FFF2-40B4-BE49-F238E27FC236}">
                <a16:creationId xmlns:a16="http://schemas.microsoft.com/office/drawing/2014/main" id="{8B78CA70-6193-4AA0-BF5F-1782D5FC08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9929238"/>
              </p:ext>
            </p:extLst>
          </p:nvPr>
        </p:nvGraphicFramePr>
        <p:xfrm>
          <a:off x="2498482" y="4103804"/>
          <a:ext cx="3140318" cy="4790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45" name="Equation" r:id="rId10" imgW="1688367" imgH="253890" progId="Equation.DSMT4">
                  <p:embed/>
                </p:oleObj>
              </mc:Choice>
              <mc:Fallback>
                <p:oleObj name="Equation" r:id="rId10" imgW="1688367" imgH="253890" progId="Equation.DSMT4">
                  <p:embed/>
                  <p:pic>
                    <p:nvPicPr>
                      <p:cNvPr id="66586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482" y="4103804"/>
                        <a:ext cx="3140318" cy="4790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238B9CBE-8824-4BF3-B937-0614A50F793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59" y="5118796"/>
            <a:ext cx="1447963" cy="9711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3B96BE-454C-4209-912B-479FAADD1559}"/>
              </a:ext>
            </a:extLst>
          </p:cNvPr>
          <p:cNvSpPr/>
          <p:nvPr/>
        </p:nvSpPr>
        <p:spPr>
          <a:xfrm>
            <a:off x="3917323" y="2884373"/>
            <a:ext cx="892802" cy="4096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18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406618-6090-49C3-B40A-97DA6A1E3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5" y="1091455"/>
            <a:ext cx="7620000" cy="4440798"/>
          </a:xfrm>
        </p:spPr>
        <p:txBody>
          <a:bodyPr/>
          <a:lstStyle/>
          <a:p>
            <a:endParaRPr lang="en-US" dirty="0"/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strain sensors: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2" descr="Image result for cmu civil engineering logo">
            <a:extLst>
              <a:ext uri="{FF2B5EF4-FFF2-40B4-BE49-F238E27FC236}">
                <a16:creationId xmlns:a16="http://schemas.microsoft.com/office/drawing/2014/main" id="{2F52FD61-33E6-41D2-87A6-0A528D4C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35812" y="5517340"/>
            <a:ext cx="2279600" cy="40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90" descr="C:\Users\apple\Desktop\图片1.tif">
            <a:extLst>
              <a:ext uri="{FF2B5EF4-FFF2-40B4-BE49-F238E27FC236}">
                <a16:creationId xmlns:a16="http://schemas.microsoft.com/office/drawing/2014/main" id="{11557B44-6C18-48FC-BAB3-A7C2814B0C41}"/>
              </a:ext>
            </a:extLst>
          </p:cNvPr>
          <p:cNvPicPr/>
          <p:nvPr/>
        </p:nvPicPr>
        <p:blipFill>
          <a:blip r:embed="rId3" cstate="print"/>
          <a:srcRect l="3493" t="3853" r="2329" b="4203"/>
          <a:stretch>
            <a:fillRect/>
          </a:stretch>
        </p:blipFill>
        <p:spPr bwMode="auto">
          <a:xfrm>
            <a:off x="1467037" y="2360890"/>
            <a:ext cx="6605600" cy="4441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23D6C2-C66A-4C3E-A6E4-9F44615A2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40" y="2501155"/>
            <a:ext cx="1095528" cy="409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D76A8A-911A-458F-8083-296AD22CF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10" y="2520205"/>
            <a:ext cx="1095528" cy="4096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B21DCC-7FC7-472E-A5E7-D356A1BC7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90" y="4776759"/>
            <a:ext cx="1095528" cy="4096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FE7C93-D3D7-4628-98ED-05E4DCFBD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528" y="4806987"/>
            <a:ext cx="1095528" cy="4096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3BE658-6889-472B-95EB-13ECEE5A5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63388" y="3502752"/>
            <a:ext cx="457264" cy="2095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4C3C7-9FFC-4BB1-A6F6-EC4E1AC0A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97143" y="3519368"/>
            <a:ext cx="457264" cy="209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3D2016D-5DD6-4AE3-B1D5-5E7F45C03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82438" y="5799159"/>
            <a:ext cx="457264" cy="2095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976343C-AE45-4B91-B62B-1D4B87822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41205" y="5794292"/>
            <a:ext cx="457264" cy="2095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3CE449-813F-4A37-8466-8D4D585BD738}"/>
              </a:ext>
            </a:extLst>
          </p:cNvPr>
          <p:cNvSpPr txBox="1"/>
          <p:nvPr/>
        </p:nvSpPr>
        <p:spPr>
          <a:xfrm>
            <a:off x="2724151" y="2005999"/>
            <a:ext cx="580072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[4,7,8,11,12,14,15,16,19,22,23,27,28,29,30,57,60,61,62,63,68,69,70,71,73,74,75,76,79,80]</a:t>
            </a:r>
            <a:endParaRPr lang="en-US" sz="1200" spc="-6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02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 Strain Sensor Placement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9406618-6090-49C3-B40A-97DA6A1E3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5" y="1091455"/>
            <a:ext cx="7620000" cy="4440798"/>
          </a:xfrm>
        </p:spPr>
        <p:txBody>
          <a:bodyPr/>
          <a:lstStyle/>
          <a:p>
            <a:endParaRPr lang="en-US" dirty="0"/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</a:p>
        </p:txBody>
      </p:sp>
      <p:pic>
        <p:nvPicPr>
          <p:cNvPr id="16" name="Picture 2" descr="Image result for cmu civil engineering logo">
            <a:extLst>
              <a:ext uri="{FF2B5EF4-FFF2-40B4-BE49-F238E27FC236}">
                <a16:creationId xmlns:a16="http://schemas.microsoft.com/office/drawing/2014/main" id="{2F52FD61-33E6-41D2-87A6-0A528D4CD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935812" y="5517340"/>
            <a:ext cx="2279600" cy="40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表格 88">
            <a:extLst>
              <a:ext uri="{FF2B5EF4-FFF2-40B4-BE49-F238E27FC236}">
                <a16:creationId xmlns:a16="http://schemas.microsoft.com/office/drawing/2014/main" id="{049EDE46-B02C-4194-9E47-D3702DC24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0095612"/>
              </p:ext>
            </p:extLst>
          </p:nvPr>
        </p:nvGraphicFramePr>
        <p:xfrm>
          <a:off x="1404926" y="3072181"/>
          <a:ext cx="6096000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Optimal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1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Case 3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β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0.349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3" name="表格 89">
            <a:extLst>
              <a:ext uri="{FF2B5EF4-FFF2-40B4-BE49-F238E27FC236}">
                <a16:creationId xmlns:a16="http://schemas.microsoft.com/office/drawing/2014/main" id="{70EC9F19-2B36-4AB1-8B7C-F9F40D081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656159"/>
              </p:ext>
            </p:extLst>
          </p:nvPr>
        </p:nvGraphicFramePr>
        <p:xfrm>
          <a:off x="1404926" y="4733924"/>
          <a:ext cx="6096001" cy="731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6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8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78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7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78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78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1697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697">
                <a:tc>
                  <a:txBody>
                    <a:bodyPr/>
                    <a:lstStyle/>
                    <a:p>
                      <a:pPr marL="0" marR="0" indent="0" algn="ctr" defTabSz="9142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1" dirty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β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0.332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0.334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0.326</a:t>
                      </a:r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3FEE2C1-B180-4B18-826D-4F8C694B942F}"/>
              </a:ext>
            </a:extLst>
          </p:cNvPr>
          <p:cNvSpPr txBox="1"/>
          <p:nvPr/>
        </p:nvSpPr>
        <p:spPr>
          <a:xfrm>
            <a:off x="2171733" y="2696951"/>
            <a:ext cx="4562386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500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Comparison of accuracy between different sensor arrangement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9BBB21-114F-4946-B312-0A80D57BC6B8}"/>
              </a:ext>
            </a:extLst>
          </p:cNvPr>
          <p:cNvSpPr txBox="1"/>
          <p:nvPr/>
        </p:nvSpPr>
        <p:spPr>
          <a:xfrm>
            <a:off x="2290807" y="4128004"/>
            <a:ext cx="4562386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500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Comparison of accuracy between different number of optimal sensor arrangement </a:t>
            </a:r>
          </a:p>
        </p:txBody>
      </p:sp>
    </p:spTree>
    <p:extLst>
      <p:ext uri="{BB962C8B-B14F-4D97-AF65-F5344CB8AC3E}">
        <p14:creationId xmlns:p14="http://schemas.microsoft.com/office/powerpoint/2010/main" val="4083758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70279C4-F8F2-453D-B390-D7631296E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4179"/>
            <a:ext cx="6524562" cy="717493"/>
          </a:xfrm>
        </p:spPr>
        <p:txBody>
          <a:bodyPr/>
          <a:lstStyle/>
          <a:p>
            <a:r>
              <a:rPr lang="en-US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B0CD4B-4A25-424D-AC03-9C4B31E6B9EE}"/>
              </a:ext>
            </a:extLst>
          </p:cNvPr>
          <p:cNvCxnSpPr/>
          <p:nvPr/>
        </p:nvCxnSpPr>
        <p:spPr>
          <a:xfrm>
            <a:off x="457200" y="1211672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FF4565-CF03-43F7-AF2C-7762D2819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Background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FEM Modelling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Optimal Sensor Placement Strategy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Discussion</a:t>
            </a:r>
          </a:p>
          <a:p>
            <a:pPr marL="457200" indent="-4572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61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9" y="6354445"/>
            <a:ext cx="3217003" cy="4937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9E306F-FD5B-447C-B527-040D60DA5628}"/>
              </a:ext>
            </a:extLst>
          </p:cNvPr>
          <p:cNvSpPr txBox="1">
            <a:spLocks/>
          </p:cNvSpPr>
          <p:nvPr/>
        </p:nvSpPr>
        <p:spPr>
          <a:xfrm>
            <a:off x="430305" y="1605805"/>
            <a:ext cx="7620000" cy="4440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optimal placement + Kalman Filter</a:t>
            </a: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  <a:p>
            <a:pPr marL="800100" lvl="1" indent="-342900" algn="just"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Li, X., Ren, P., Zhou, Z.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An optimized FBG-based fatigue monitoring strategy on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deepwater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risers. In 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Metrology and Inspection for Industrial Applications III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800100" lvl="1" indent="-342900" algn="just">
              <a:buFont typeface="Arial" pitchFamily="34" charset="0"/>
              <a:buAutoNum type="arabicPeriod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Bai, S., Li, X.,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Z., Zhou, Z. and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J., 2014. A wireless fatigue monitoring system utilizing a bio-inspired tree ring data tracking technique. 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indent="0" algn="just">
              <a:buNone/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367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24562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I.1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Need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006996" y="1892808"/>
            <a:ext cx="68290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Ocean contains </a:t>
            </a:r>
            <a:r>
              <a:rPr lang="en-US" sz="2000" b="1" spc="-6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70%</a:t>
            </a:r>
            <a:r>
              <a:rPr lang="en-US" sz="2000" b="1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000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of the total oil and natural-gas on earth, and in 2015, </a:t>
            </a:r>
            <a:r>
              <a:rPr lang="en-US" sz="2000" b="1" spc="-6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12%</a:t>
            </a:r>
            <a:r>
              <a:rPr lang="en-US" sz="2000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are drilled from deep water (&gt;= 900m).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987867" y="1194097"/>
            <a:ext cx="1403689" cy="249382"/>
            <a:chOff x="6987867" y="1194097"/>
            <a:chExt cx="1403689" cy="249382"/>
          </a:xfrm>
        </p:grpSpPr>
        <p:sp>
          <p:nvSpPr>
            <p:cNvPr id="40" name="椭圆 47"/>
            <p:cNvSpPr/>
            <p:nvPr/>
          </p:nvSpPr>
          <p:spPr>
            <a:xfrm>
              <a:off x="8142174" y="1194097"/>
              <a:ext cx="249382" cy="24938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50"/>
            <p:cNvSpPr/>
            <p:nvPr/>
          </p:nvSpPr>
          <p:spPr>
            <a:xfrm>
              <a:off x="7757405" y="1194097"/>
              <a:ext cx="249382" cy="2493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51"/>
            <p:cNvSpPr/>
            <p:nvPr/>
          </p:nvSpPr>
          <p:spPr>
            <a:xfrm>
              <a:off x="7372636" y="1194097"/>
              <a:ext cx="249382" cy="24938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52"/>
            <p:cNvSpPr/>
            <p:nvPr/>
          </p:nvSpPr>
          <p:spPr>
            <a:xfrm>
              <a:off x="6987867" y="1194097"/>
              <a:ext cx="249382" cy="24938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pic>
        <p:nvPicPr>
          <p:cNvPr id="46" name="Picture 2" descr="Image result for cmu civil engineering logo">
            <a:extLst>
              <a:ext uri="{FF2B5EF4-FFF2-40B4-BE49-F238E27FC236}">
                <a16:creationId xmlns:a16="http://schemas.microsoft.com/office/drawing/2014/main" id="{9A607DCF-CC34-4CAB-B2C6-8D386D7E5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2BF3758-42DF-4EDB-A69E-2D98D69DC229}"/>
              </a:ext>
            </a:extLst>
          </p:cNvPr>
          <p:cNvGrpSpPr/>
          <p:nvPr/>
        </p:nvGrpSpPr>
        <p:grpSpPr>
          <a:xfrm>
            <a:off x="1939706" y="2723814"/>
            <a:ext cx="5336953" cy="3293013"/>
            <a:chOff x="1939706" y="2610800"/>
            <a:chExt cx="5336953" cy="32930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3F178F-9534-4871-8B07-A287388838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5" t="4775" r="7573"/>
            <a:stretch/>
          </p:blipFill>
          <p:spPr>
            <a:xfrm>
              <a:off x="1939706" y="2610800"/>
              <a:ext cx="5336953" cy="329301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72F8CD6-0C7D-4B17-9DAE-372A297FBB3E}"/>
                </a:ext>
              </a:extLst>
            </p:cNvPr>
            <p:cNvSpPr txBox="1"/>
            <p:nvPr/>
          </p:nvSpPr>
          <p:spPr>
            <a:xfrm>
              <a:off x="3125077" y="5499612"/>
              <a:ext cx="104385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spc="-6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super-deep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FC33F4-90BA-4BBE-A038-1D70885E7BE3}"/>
                </a:ext>
              </a:extLst>
            </p:cNvPr>
            <p:cNvSpPr txBox="1"/>
            <p:nvPr/>
          </p:nvSpPr>
          <p:spPr>
            <a:xfrm>
              <a:off x="4328918" y="5517375"/>
              <a:ext cx="65731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spc="-6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deep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C4868A5-340A-4C19-8068-E87F6DCEFDFD}"/>
                </a:ext>
              </a:extLst>
            </p:cNvPr>
            <p:cNvSpPr txBox="1"/>
            <p:nvPr/>
          </p:nvSpPr>
          <p:spPr>
            <a:xfrm>
              <a:off x="5363112" y="5513721"/>
              <a:ext cx="8093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spc="-6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shallow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D455C3-310B-454D-A83E-0D0977C35788}"/>
                </a:ext>
              </a:extLst>
            </p:cNvPr>
            <p:cNvSpPr txBox="1"/>
            <p:nvPr/>
          </p:nvSpPr>
          <p:spPr>
            <a:xfrm>
              <a:off x="6326380" y="5527472"/>
              <a:ext cx="8093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sz="1600" spc="-60" dirty="0"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ground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97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I.2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Platform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699" y="16175665"/>
            <a:ext cx="18324440" cy="112486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099" y="16328065"/>
            <a:ext cx="18324440" cy="1124866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536192" y="1719183"/>
            <a:ext cx="6215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000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Semi-submersible, </a:t>
            </a:r>
            <a:r>
              <a:rPr lang="en-US" sz="2000" spc="-60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tension-leg (TLP), </a:t>
            </a:r>
            <a:r>
              <a:rPr lang="en-US" sz="2000" spc="-6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SPAR, FPSO, </a:t>
            </a:r>
            <a:r>
              <a:rPr lang="en-US" sz="2000" spc="-6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etc</a:t>
            </a:r>
            <a:endParaRPr lang="en-US" sz="2000" spc="-6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6987867" y="1194097"/>
            <a:ext cx="1403689" cy="249382"/>
            <a:chOff x="6987867" y="1194097"/>
            <a:chExt cx="1403689" cy="249382"/>
          </a:xfrm>
        </p:grpSpPr>
        <p:sp>
          <p:nvSpPr>
            <p:cNvPr id="46" name="椭圆 47"/>
            <p:cNvSpPr/>
            <p:nvPr/>
          </p:nvSpPr>
          <p:spPr>
            <a:xfrm>
              <a:off x="8142174" y="1194097"/>
              <a:ext cx="249382" cy="24938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50"/>
            <p:cNvSpPr/>
            <p:nvPr/>
          </p:nvSpPr>
          <p:spPr>
            <a:xfrm>
              <a:off x="7757405" y="1194097"/>
              <a:ext cx="249382" cy="2493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51"/>
            <p:cNvSpPr/>
            <p:nvPr/>
          </p:nvSpPr>
          <p:spPr>
            <a:xfrm>
              <a:off x="7372636" y="1194097"/>
              <a:ext cx="249382" cy="24938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52"/>
            <p:cNvSpPr/>
            <p:nvPr/>
          </p:nvSpPr>
          <p:spPr>
            <a:xfrm>
              <a:off x="6987867" y="1194097"/>
              <a:ext cx="249382" cy="24938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4B3DAD-59C8-4292-B725-09601CC5371C}"/>
              </a:ext>
            </a:extLst>
          </p:cNvPr>
          <p:cNvGrpSpPr/>
          <p:nvPr/>
        </p:nvGrpSpPr>
        <p:grpSpPr>
          <a:xfrm>
            <a:off x="1701768" y="2477614"/>
            <a:ext cx="5670868" cy="3788748"/>
            <a:chOff x="676390" y="1253963"/>
            <a:chExt cx="7791220" cy="520537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523AB579-D03B-4F73-81D6-805C57BEDD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6390" y="1253963"/>
              <a:ext cx="7791220" cy="5205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6" name="矩形 25">
              <a:extLst>
                <a:ext uri="{FF2B5EF4-FFF2-40B4-BE49-F238E27FC236}">
                  <a16:creationId xmlns:a16="http://schemas.microsoft.com/office/drawing/2014/main" id="{BB4CAB1E-E597-427E-8B9F-A93FDD1BF109}"/>
                </a:ext>
              </a:extLst>
            </p:cNvPr>
            <p:cNvSpPr/>
            <p:nvPr/>
          </p:nvSpPr>
          <p:spPr>
            <a:xfrm>
              <a:off x="3698114" y="1762998"/>
              <a:ext cx="873886" cy="3760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30">
              <a:extLst>
                <a:ext uri="{FF2B5EF4-FFF2-40B4-BE49-F238E27FC236}">
                  <a16:creationId xmlns:a16="http://schemas.microsoft.com/office/drawing/2014/main" id="{947195DA-F2A5-45B1-A6A6-8AE410C9A793}"/>
                </a:ext>
              </a:extLst>
            </p:cNvPr>
            <p:cNvSpPr/>
            <p:nvPr/>
          </p:nvSpPr>
          <p:spPr>
            <a:xfrm>
              <a:off x="6429388" y="1785926"/>
              <a:ext cx="873886" cy="3760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31">
              <a:extLst>
                <a:ext uri="{FF2B5EF4-FFF2-40B4-BE49-F238E27FC236}">
                  <a16:creationId xmlns:a16="http://schemas.microsoft.com/office/drawing/2014/main" id="{B7E72196-6F6B-4390-A738-3882688697BD}"/>
                </a:ext>
              </a:extLst>
            </p:cNvPr>
            <p:cNvSpPr/>
            <p:nvPr/>
          </p:nvSpPr>
          <p:spPr>
            <a:xfrm>
              <a:off x="7542465" y="1773303"/>
              <a:ext cx="873886" cy="376001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Picture 2" descr="Image result for cmu civil engineering logo">
            <a:extLst>
              <a:ext uri="{FF2B5EF4-FFF2-40B4-BE49-F238E27FC236}">
                <a16:creationId xmlns:a16="http://schemas.microsoft.com/office/drawing/2014/main" id="{385ACEAD-A03C-4D91-9817-127205888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342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7EBAC-3F58-4B61-8B4E-50D69D632162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5D77F96-9F6B-406C-B65A-AA5F71DDB15A}"/>
              </a:ext>
            </a:extLst>
          </p:cNvPr>
          <p:cNvGrpSpPr/>
          <p:nvPr/>
        </p:nvGrpSpPr>
        <p:grpSpPr>
          <a:xfrm>
            <a:off x="6987867" y="1194097"/>
            <a:ext cx="1403689" cy="249382"/>
            <a:chOff x="6987867" y="1194097"/>
            <a:chExt cx="1403689" cy="249382"/>
          </a:xfrm>
        </p:grpSpPr>
        <p:sp>
          <p:nvSpPr>
            <p:cNvPr id="7" name="椭圆 47">
              <a:extLst>
                <a:ext uri="{FF2B5EF4-FFF2-40B4-BE49-F238E27FC236}">
                  <a16:creationId xmlns:a16="http://schemas.microsoft.com/office/drawing/2014/main" id="{2EE768D1-724F-4FD2-AEF0-8470662CDB13}"/>
                </a:ext>
              </a:extLst>
            </p:cNvPr>
            <p:cNvSpPr/>
            <p:nvPr/>
          </p:nvSpPr>
          <p:spPr>
            <a:xfrm>
              <a:off x="8142174" y="1194097"/>
              <a:ext cx="249382" cy="2493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50">
              <a:extLst>
                <a:ext uri="{FF2B5EF4-FFF2-40B4-BE49-F238E27FC236}">
                  <a16:creationId xmlns:a16="http://schemas.microsoft.com/office/drawing/2014/main" id="{6FA9DBDC-B9F1-4E71-ACF4-963C86C7D243}"/>
                </a:ext>
              </a:extLst>
            </p:cNvPr>
            <p:cNvSpPr/>
            <p:nvPr/>
          </p:nvSpPr>
          <p:spPr>
            <a:xfrm>
              <a:off x="7757405" y="1194097"/>
              <a:ext cx="249382" cy="24938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51">
              <a:extLst>
                <a:ext uri="{FF2B5EF4-FFF2-40B4-BE49-F238E27FC236}">
                  <a16:creationId xmlns:a16="http://schemas.microsoft.com/office/drawing/2014/main" id="{032FC417-BA25-48EC-A899-FA1F94177F78}"/>
                </a:ext>
              </a:extLst>
            </p:cNvPr>
            <p:cNvSpPr/>
            <p:nvPr/>
          </p:nvSpPr>
          <p:spPr>
            <a:xfrm>
              <a:off x="7372636" y="1194097"/>
              <a:ext cx="249382" cy="24938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52">
              <a:extLst>
                <a:ext uri="{FF2B5EF4-FFF2-40B4-BE49-F238E27FC236}">
                  <a16:creationId xmlns:a16="http://schemas.microsoft.com/office/drawing/2014/main" id="{7ED10CEA-8529-4F6A-B30A-B3BFCFE2D07A}"/>
                </a:ext>
              </a:extLst>
            </p:cNvPr>
            <p:cNvSpPr/>
            <p:nvPr/>
          </p:nvSpPr>
          <p:spPr>
            <a:xfrm>
              <a:off x="6987867" y="1194097"/>
              <a:ext cx="249382" cy="24938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Title 1">
            <a:extLst>
              <a:ext uri="{FF2B5EF4-FFF2-40B4-BE49-F238E27FC236}">
                <a16:creationId xmlns:a16="http://schemas.microsoft.com/office/drawing/2014/main" id="{8B7B2097-4495-4658-B4F2-283C96F3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I.3 </a:t>
            </a:r>
            <a:r>
              <a:rPr lang="en-US" altLang="zh-CN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Vortex-induced Vibration:</a:t>
            </a:r>
            <a:br>
              <a:rPr lang="en-US" altLang="zh-CN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endParaRPr lang="en-US" sz="4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Picture 2" descr="Image result for cmu civil engineering logo">
            <a:extLst>
              <a:ext uri="{FF2B5EF4-FFF2-40B4-BE49-F238E27FC236}">
                <a16:creationId xmlns:a16="http://schemas.microsoft.com/office/drawing/2014/main" id="{45BDCD70-24F6-4028-B160-E21442D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合 28">
            <a:extLst>
              <a:ext uri="{FF2B5EF4-FFF2-40B4-BE49-F238E27FC236}">
                <a16:creationId xmlns:a16="http://schemas.microsoft.com/office/drawing/2014/main" id="{137CAFEF-EB4A-446E-9B69-C36675BE6B09}"/>
              </a:ext>
            </a:extLst>
          </p:cNvPr>
          <p:cNvGrpSpPr/>
          <p:nvPr/>
        </p:nvGrpSpPr>
        <p:grpSpPr>
          <a:xfrm>
            <a:off x="1123478" y="2314567"/>
            <a:ext cx="2940024" cy="3083860"/>
            <a:chOff x="3286116" y="1071546"/>
            <a:chExt cx="2940024" cy="3083860"/>
          </a:xfrm>
        </p:grpSpPr>
        <p:pic>
          <p:nvPicPr>
            <p:cNvPr id="12" name="图片 29" descr="image118.jpg">
              <a:extLst>
                <a:ext uri="{FF2B5EF4-FFF2-40B4-BE49-F238E27FC236}">
                  <a16:creationId xmlns:a16="http://schemas.microsoft.com/office/drawing/2014/main" id="{9B4FFA0D-4D0A-4D02-B22A-D64584EA4A12}"/>
                </a:ext>
              </a:extLst>
            </p:cNvPr>
            <p:cNvPicPr/>
            <p:nvPr/>
          </p:nvPicPr>
          <p:blipFill>
            <a:blip r:embed="rId5" cstate="print"/>
            <a:srcRect l="2981" t="5204" r="6788" b="10525"/>
            <a:stretch>
              <a:fillRect/>
            </a:stretch>
          </p:blipFill>
          <p:spPr>
            <a:xfrm flipV="1">
              <a:off x="3290450" y="2608512"/>
              <a:ext cx="2935690" cy="1546894"/>
            </a:xfrm>
            <a:prstGeom prst="rect">
              <a:avLst/>
            </a:prstGeom>
          </p:spPr>
        </p:pic>
        <p:pic>
          <p:nvPicPr>
            <p:cNvPr id="13" name="图片 31" descr="image118.jpg">
              <a:extLst>
                <a:ext uri="{FF2B5EF4-FFF2-40B4-BE49-F238E27FC236}">
                  <a16:creationId xmlns:a16="http://schemas.microsoft.com/office/drawing/2014/main" id="{89754E11-4506-48E6-BCC7-AEB28B990DE0}"/>
                </a:ext>
              </a:extLst>
            </p:cNvPr>
            <p:cNvPicPr/>
            <p:nvPr/>
          </p:nvPicPr>
          <p:blipFill>
            <a:blip r:embed="rId5" cstate="print"/>
            <a:srcRect l="2981" t="5204" r="6788" b="10525"/>
            <a:stretch>
              <a:fillRect/>
            </a:stretch>
          </p:blipFill>
          <p:spPr>
            <a:xfrm>
              <a:off x="3286116" y="1071546"/>
              <a:ext cx="2935690" cy="1546894"/>
            </a:xfrm>
            <a:prstGeom prst="rect">
              <a:avLst/>
            </a:prstGeom>
          </p:spPr>
        </p:pic>
      </p:grpSp>
      <p:sp>
        <p:nvSpPr>
          <p:cNvPr id="14" name="矩形 33">
            <a:extLst>
              <a:ext uri="{FF2B5EF4-FFF2-40B4-BE49-F238E27FC236}">
                <a16:creationId xmlns:a16="http://schemas.microsoft.com/office/drawing/2014/main" id="{854BD412-6FA2-42A1-89B2-88779552BAB0}"/>
              </a:ext>
            </a:extLst>
          </p:cNvPr>
          <p:cNvSpPr/>
          <p:nvPr/>
        </p:nvSpPr>
        <p:spPr>
          <a:xfrm>
            <a:off x="3480932" y="3386137"/>
            <a:ext cx="214314" cy="9286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35">
            <a:extLst>
              <a:ext uri="{FF2B5EF4-FFF2-40B4-BE49-F238E27FC236}">
                <a16:creationId xmlns:a16="http://schemas.microsoft.com/office/drawing/2014/main" id="{742D70CB-ED8C-4955-AED3-D37E5B6F2221}"/>
              </a:ext>
            </a:extLst>
          </p:cNvPr>
          <p:cNvCxnSpPr/>
          <p:nvPr/>
        </p:nvCxnSpPr>
        <p:spPr>
          <a:xfrm>
            <a:off x="1123478" y="3845407"/>
            <a:ext cx="314327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36">
            <a:extLst>
              <a:ext uri="{FF2B5EF4-FFF2-40B4-BE49-F238E27FC236}">
                <a16:creationId xmlns:a16="http://schemas.microsoft.com/office/drawing/2014/main" id="{5835D81F-B38A-4255-B9C9-43D9E3750F50}"/>
              </a:ext>
            </a:extLst>
          </p:cNvPr>
          <p:cNvCxnSpPr/>
          <p:nvPr/>
        </p:nvCxnSpPr>
        <p:spPr>
          <a:xfrm rot="16200000" flipV="1">
            <a:off x="1020918" y="3743327"/>
            <a:ext cx="2856726" cy="7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23">
            <a:extLst>
              <a:ext uri="{FF2B5EF4-FFF2-40B4-BE49-F238E27FC236}">
                <a16:creationId xmlns:a16="http://schemas.microsoft.com/office/drawing/2014/main" id="{F8495415-6EA6-49E3-B8CB-C9F2247C0ED1}"/>
              </a:ext>
            </a:extLst>
          </p:cNvPr>
          <p:cNvSpPr txBox="1"/>
          <p:nvPr/>
        </p:nvSpPr>
        <p:spPr>
          <a:xfrm>
            <a:off x="1766420" y="2028815"/>
            <a:ext cx="50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CF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417723D9-523F-4E2B-9895-47049AB8C031}"/>
              </a:ext>
            </a:extLst>
          </p:cNvPr>
          <p:cNvSpPr txBox="1"/>
          <p:nvPr/>
        </p:nvSpPr>
        <p:spPr>
          <a:xfrm>
            <a:off x="1133003" y="4171955"/>
            <a:ext cx="42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IL</a:t>
            </a:r>
          </a:p>
        </p:txBody>
      </p:sp>
      <p:sp>
        <p:nvSpPr>
          <p:cNvPr id="19" name="任意多边形 39">
            <a:extLst>
              <a:ext uri="{FF2B5EF4-FFF2-40B4-BE49-F238E27FC236}">
                <a16:creationId xmlns:a16="http://schemas.microsoft.com/office/drawing/2014/main" id="{8631838C-BA98-4B2E-8FB0-CDC7CC920A96}"/>
              </a:ext>
            </a:extLst>
          </p:cNvPr>
          <p:cNvSpPr/>
          <p:nvPr/>
        </p:nvSpPr>
        <p:spPr>
          <a:xfrm>
            <a:off x="3276143" y="3957641"/>
            <a:ext cx="712294" cy="233510"/>
          </a:xfrm>
          <a:custGeom>
            <a:avLst/>
            <a:gdLst>
              <a:gd name="connsiteX0" fmla="*/ 0 w 1002219"/>
              <a:gd name="connsiteY0" fmla="*/ 341194 h 409433"/>
              <a:gd name="connsiteX1" fmla="*/ 81887 w 1002219"/>
              <a:gd name="connsiteY1" fmla="*/ 368490 h 409433"/>
              <a:gd name="connsiteX2" fmla="*/ 204716 w 1002219"/>
              <a:gd name="connsiteY2" fmla="*/ 395786 h 409433"/>
              <a:gd name="connsiteX3" fmla="*/ 245660 w 1002219"/>
              <a:gd name="connsiteY3" fmla="*/ 409433 h 409433"/>
              <a:gd name="connsiteX4" fmla="*/ 504967 w 1002219"/>
              <a:gd name="connsiteY4" fmla="*/ 395786 h 409433"/>
              <a:gd name="connsiteX5" fmla="*/ 614149 w 1002219"/>
              <a:gd name="connsiteY5" fmla="*/ 368490 h 409433"/>
              <a:gd name="connsiteX6" fmla="*/ 668740 w 1002219"/>
              <a:gd name="connsiteY6" fmla="*/ 341194 h 409433"/>
              <a:gd name="connsiteX7" fmla="*/ 723331 w 1002219"/>
              <a:gd name="connsiteY7" fmla="*/ 327547 h 409433"/>
              <a:gd name="connsiteX8" fmla="*/ 805218 w 1002219"/>
              <a:gd name="connsiteY8" fmla="*/ 286603 h 409433"/>
              <a:gd name="connsiteX9" fmla="*/ 859809 w 1002219"/>
              <a:gd name="connsiteY9" fmla="*/ 259308 h 409433"/>
              <a:gd name="connsiteX10" fmla="*/ 900752 w 1002219"/>
              <a:gd name="connsiteY10" fmla="*/ 245660 h 409433"/>
              <a:gd name="connsiteX11" fmla="*/ 982639 w 1002219"/>
              <a:gd name="connsiteY11" fmla="*/ 177421 h 409433"/>
              <a:gd name="connsiteX12" fmla="*/ 996287 w 1002219"/>
              <a:gd name="connsiteY12" fmla="*/ 122830 h 409433"/>
              <a:gd name="connsiteX13" fmla="*/ 955343 w 1002219"/>
              <a:gd name="connsiteY13" fmla="*/ 95535 h 409433"/>
              <a:gd name="connsiteX14" fmla="*/ 873457 w 1002219"/>
              <a:gd name="connsiteY14" fmla="*/ 68239 h 409433"/>
              <a:gd name="connsiteX15" fmla="*/ 750627 w 1002219"/>
              <a:gd name="connsiteY15" fmla="*/ 27296 h 409433"/>
              <a:gd name="connsiteX16" fmla="*/ 709684 w 1002219"/>
              <a:gd name="connsiteY16" fmla="*/ 13648 h 409433"/>
              <a:gd name="connsiteX17" fmla="*/ 641445 w 1002219"/>
              <a:gd name="connsiteY17" fmla="*/ 0 h 409433"/>
              <a:gd name="connsiteX18" fmla="*/ 313899 w 1002219"/>
              <a:gd name="connsiteY18" fmla="*/ 27296 h 409433"/>
              <a:gd name="connsiteX19" fmla="*/ 272955 w 1002219"/>
              <a:gd name="connsiteY19" fmla="*/ 40944 h 409433"/>
              <a:gd name="connsiteX20" fmla="*/ 218364 w 1002219"/>
              <a:gd name="connsiteY20" fmla="*/ 54592 h 409433"/>
              <a:gd name="connsiteX21" fmla="*/ 177421 w 1002219"/>
              <a:gd name="connsiteY21" fmla="*/ 81887 h 409433"/>
              <a:gd name="connsiteX22" fmla="*/ 136478 w 1002219"/>
              <a:gd name="connsiteY22" fmla="*/ 95535 h 409433"/>
              <a:gd name="connsiteX23" fmla="*/ 109182 w 1002219"/>
              <a:gd name="connsiteY23" fmla="*/ 136478 h 409433"/>
              <a:gd name="connsiteX24" fmla="*/ 163773 w 1002219"/>
              <a:gd name="connsiteY24" fmla="*/ 245660 h 409433"/>
              <a:gd name="connsiteX25" fmla="*/ 286603 w 1002219"/>
              <a:gd name="connsiteY25" fmla="*/ 313899 h 409433"/>
              <a:gd name="connsiteX26" fmla="*/ 423081 w 1002219"/>
              <a:gd name="connsiteY26" fmla="*/ 300251 h 409433"/>
              <a:gd name="connsiteX27" fmla="*/ 464024 w 1002219"/>
              <a:gd name="connsiteY27" fmla="*/ 286603 h 409433"/>
              <a:gd name="connsiteX28" fmla="*/ 545910 w 1002219"/>
              <a:gd name="connsiteY28" fmla="*/ 272956 h 409433"/>
              <a:gd name="connsiteX29" fmla="*/ 627797 w 1002219"/>
              <a:gd name="connsiteY29" fmla="*/ 245660 h 409433"/>
              <a:gd name="connsiteX30" fmla="*/ 655093 w 1002219"/>
              <a:gd name="connsiteY30" fmla="*/ 163774 h 409433"/>
              <a:gd name="connsiteX31" fmla="*/ 518615 w 1002219"/>
              <a:gd name="connsiteY31" fmla="*/ 122830 h 409433"/>
              <a:gd name="connsiteX32" fmla="*/ 450376 w 1002219"/>
              <a:gd name="connsiteY32" fmla="*/ 136478 h 409433"/>
              <a:gd name="connsiteX33" fmla="*/ 354842 w 1002219"/>
              <a:gd name="connsiteY33" fmla="*/ 177421 h 409433"/>
              <a:gd name="connsiteX34" fmla="*/ 341194 w 1002219"/>
              <a:gd name="connsiteY34" fmla="*/ 177421 h 409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2219" h="409433">
                <a:moveTo>
                  <a:pt x="0" y="341194"/>
                </a:moveTo>
                <a:cubicBezTo>
                  <a:pt x="27296" y="350293"/>
                  <a:pt x="54328" y="360222"/>
                  <a:pt x="81887" y="368490"/>
                </a:cubicBezTo>
                <a:cubicBezTo>
                  <a:pt x="151925" y="389502"/>
                  <a:pt x="126812" y="376310"/>
                  <a:pt x="204716" y="395786"/>
                </a:cubicBezTo>
                <a:cubicBezTo>
                  <a:pt x="218673" y="399275"/>
                  <a:pt x="232012" y="404884"/>
                  <a:pt x="245660" y="409433"/>
                </a:cubicBezTo>
                <a:cubicBezTo>
                  <a:pt x="332096" y="404884"/>
                  <a:pt x="418711" y="402974"/>
                  <a:pt x="504967" y="395786"/>
                </a:cubicBezTo>
                <a:cubicBezTo>
                  <a:pt x="531485" y="393576"/>
                  <a:pt x="585822" y="380630"/>
                  <a:pt x="614149" y="368490"/>
                </a:cubicBezTo>
                <a:cubicBezTo>
                  <a:pt x="632849" y="360476"/>
                  <a:pt x="649690" y="348338"/>
                  <a:pt x="668740" y="341194"/>
                </a:cubicBezTo>
                <a:cubicBezTo>
                  <a:pt x="686303" y="334608"/>
                  <a:pt x="705134" y="332096"/>
                  <a:pt x="723331" y="327547"/>
                </a:cubicBezTo>
                <a:cubicBezTo>
                  <a:pt x="802012" y="275093"/>
                  <a:pt x="726115" y="320504"/>
                  <a:pt x="805218" y="286603"/>
                </a:cubicBezTo>
                <a:cubicBezTo>
                  <a:pt x="823918" y="278589"/>
                  <a:pt x="841109" y="267322"/>
                  <a:pt x="859809" y="259308"/>
                </a:cubicBezTo>
                <a:cubicBezTo>
                  <a:pt x="873032" y="253641"/>
                  <a:pt x="887885" y="252094"/>
                  <a:pt x="900752" y="245660"/>
                </a:cubicBezTo>
                <a:cubicBezTo>
                  <a:pt x="938758" y="226657"/>
                  <a:pt x="952452" y="207608"/>
                  <a:pt x="982639" y="177421"/>
                </a:cubicBezTo>
                <a:cubicBezTo>
                  <a:pt x="987188" y="159224"/>
                  <a:pt x="1002219" y="140624"/>
                  <a:pt x="996287" y="122830"/>
                </a:cubicBezTo>
                <a:cubicBezTo>
                  <a:pt x="991100" y="107269"/>
                  <a:pt x="970332" y="102197"/>
                  <a:pt x="955343" y="95535"/>
                </a:cubicBezTo>
                <a:cubicBezTo>
                  <a:pt x="929051" y="83850"/>
                  <a:pt x="900752" y="77337"/>
                  <a:pt x="873457" y="68239"/>
                </a:cubicBezTo>
                <a:lnTo>
                  <a:pt x="750627" y="27296"/>
                </a:lnTo>
                <a:cubicBezTo>
                  <a:pt x="736979" y="22747"/>
                  <a:pt x="723791" y="16469"/>
                  <a:pt x="709684" y="13648"/>
                </a:cubicBezTo>
                <a:lnTo>
                  <a:pt x="641445" y="0"/>
                </a:lnTo>
                <a:cubicBezTo>
                  <a:pt x="545204" y="5661"/>
                  <a:pt x="416416" y="6792"/>
                  <a:pt x="313899" y="27296"/>
                </a:cubicBezTo>
                <a:cubicBezTo>
                  <a:pt x="299792" y="30117"/>
                  <a:pt x="286788" y="36992"/>
                  <a:pt x="272955" y="40944"/>
                </a:cubicBezTo>
                <a:cubicBezTo>
                  <a:pt x="254920" y="46097"/>
                  <a:pt x="236561" y="50043"/>
                  <a:pt x="218364" y="54592"/>
                </a:cubicBezTo>
                <a:cubicBezTo>
                  <a:pt x="204716" y="63690"/>
                  <a:pt x="192092" y="74552"/>
                  <a:pt x="177421" y="81887"/>
                </a:cubicBezTo>
                <a:cubicBezTo>
                  <a:pt x="164554" y="88321"/>
                  <a:pt x="147712" y="86548"/>
                  <a:pt x="136478" y="95535"/>
                </a:cubicBezTo>
                <a:cubicBezTo>
                  <a:pt x="123670" y="105782"/>
                  <a:pt x="118281" y="122830"/>
                  <a:pt x="109182" y="136478"/>
                </a:cubicBezTo>
                <a:cubicBezTo>
                  <a:pt x="119082" y="161228"/>
                  <a:pt x="138614" y="223646"/>
                  <a:pt x="163773" y="245660"/>
                </a:cubicBezTo>
                <a:cubicBezTo>
                  <a:pt x="221530" y="296197"/>
                  <a:pt x="230369" y="295154"/>
                  <a:pt x="286603" y="313899"/>
                </a:cubicBezTo>
                <a:cubicBezTo>
                  <a:pt x="332096" y="309350"/>
                  <a:pt x="377893" y="307203"/>
                  <a:pt x="423081" y="300251"/>
                </a:cubicBezTo>
                <a:cubicBezTo>
                  <a:pt x="437300" y="298063"/>
                  <a:pt x="449981" y="289724"/>
                  <a:pt x="464024" y="286603"/>
                </a:cubicBezTo>
                <a:cubicBezTo>
                  <a:pt x="491037" y="280600"/>
                  <a:pt x="518615" y="277505"/>
                  <a:pt x="545910" y="272956"/>
                </a:cubicBezTo>
                <a:cubicBezTo>
                  <a:pt x="573206" y="263857"/>
                  <a:pt x="601505" y="257345"/>
                  <a:pt x="627797" y="245660"/>
                </a:cubicBezTo>
                <a:cubicBezTo>
                  <a:pt x="656783" y="232777"/>
                  <a:pt x="704238" y="205899"/>
                  <a:pt x="655093" y="163774"/>
                </a:cubicBezTo>
                <a:cubicBezTo>
                  <a:pt x="641411" y="152047"/>
                  <a:pt x="545054" y="129440"/>
                  <a:pt x="518615" y="122830"/>
                </a:cubicBezTo>
                <a:cubicBezTo>
                  <a:pt x="495869" y="127379"/>
                  <a:pt x="472382" y="129142"/>
                  <a:pt x="450376" y="136478"/>
                </a:cubicBezTo>
                <a:cubicBezTo>
                  <a:pt x="333207" y="175535"/>
                  <a:pt x="450237" y="153574"/>
                  <a:pt x="354842" y="177421"/>
                </a:cubicBezTo>
                <a:cubicBezTo>
                  <a:pt x="350428" y="178524"/>
                  <a:pt x="345743" y="177421"/>
                  <a:pt x="341194" y="177421"/>
                </a:cubicBezTo>
              </a:path>
            </a:pathLst>
          </a:cu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0" name="任意多边形 40">
            <a:extLst>
              <a:ext uri="{FF2B5EF4-FFF2-40B4-BE49-F238E27FC236}">
                <a16:creationId xmlns:a16="http://schemas.microsoft.com/office/drawing/2014/main" id="{F5374A91-1E1B-4C86-9820-1F6FF54A4F21}"/>
              </a:ext>
            </a:extLst>
          </p:cNvPr>
          <p:cNvSpPr/>
          <p:nvPr/>
        </p:nvSpPr>
        <p:spPr>
          <a:xfrm>
            <a:off x="3276143" y="3513230"/>
            <a:ext cx="645700" cy="230098"/>
          </a:xfrm>
          <a:custGeom>
            <a:avLst/>
            <a:gdLst>
              <a:gd name="connsiteX0" fmla="*/ 0 w 859809"/>
              <a:gd name="connsiteY0" fmla="*/ 40944 h 464024"/>
              <a:gd name="connsiteX1" fmla="*/ 122830 w 859809"/>
              <a:gd name="connsiteY1" fmla="*/ 27296 h 464024"/>
              <a:gd name="connsiteX2" fmla="*/ 341194 w 859809"/>
              <a:gd name="connsiteY2" fmla="*/ 0 h 464024"/>
              <a:gd name="connsiteX3" fmla="*/ 464024 w 859809"/>
              <a:gd name="connsiteY3" fmla="*/ 13648 h 464024"/>
              <a:gd name="connsiteX4" fmla="*/ 545910 w 859809"/>
              <a:gd name="connsiteY4" fmla="*/ 40944 h 464024"/>
              <a:gd name="connsiteX5" fmla="*/ 586853 w 859809"/>
              <a:gd name="connsiteY5" fmla="*/ 54591 h 464024"/>
              <a:gd name="connsiteX6" fmla="*/ 627797 w 859809"/>
              <a:gd name="connsiteY6" fmla="*/ 81887 h 464024"/>
              <a:gd name="connsiteX7" fmla="*/ 668740 w 859809"/>
              <a:gd name="connsiteY7" fmla="*/ 95535 h 464024"/>
              <a:gd name="connsiteX8" fmla="*/ 750627 w 859809"/>
              <a:gd name="connsiteY8" fmla="*/ 150126 h 464024"/>
              <a:gd name="connsiteX9" fmla="*/ 791570 w 859809"/>
              <a:gd name="connsiteY9" fmla="*/ 177421 h 464024"/>
              <a:gd name="connsiteX10" fmla="*/ 859809 w 859809"/>
              <a:gd name="connsiteY10" fmla="*/ 300251 h 464024"/>
              <a:gd name="connsiteX11" fmla="*/ 818865 w 859809"/>
              <a:gd name="connsiteY11" fmla="*/ 409433 h 464024"/>
              <a:gd name="connsiteX12" fmla="*/ 736979 w 859809"/>
              <a:gd name="connsiteY12" fmla="*/ 464024 h 464024"/>
              <a:gd name="connsiteX13" fmla="*/ 286603 w 859809"/>
              <a:gd name="connsiteY13" fmla="*/ 450376 h 464024"/>
              <a:gd name="connsiteX14" fmla="*/ 204716 w 859809"/>
              <a:gd name="connsiteY14" fmla="*/ 423081 h 464024"/>
              <a:gd name="connsiteX15" fmla="*/ 177421 w 859809"/>
              <a:gd name="connsiteY15" fmla="*/ 382138 h 464024"/>
              <a:gd name="connsiteX16" fmla="*/ 136477 w 859809"/>
              <a:gd name="connsiteY16" fmla="*/ 341194 h 464024"/>
              <a:gd name="connsiteX17" fmla="*/ 109182 w 859809"/>
              <a:gd name="connsiteY17" fmla="*/ 259308 h 464024"/>
              <a:gd name="connsiteX18" fmla="*/ 232012 w 859809"/>
              <a:gd name="connsiteY18" fmla="*/ 218365 h 464024"/>
              <a:gd name="connsiteX19" fmla="*/ 272955 w 859809"/>
              <a:gd name="connsiteY19" fmla="*/ 204717 h 464024"/>
              <a:gd name="connsiteX20" fmla="*/ 436728 w 859809"/>
              <a:gd name="connsiteY20" fmla="*/ 191069 h 464024"/>
              <a:gd name="connsiteX21" fmla="*/ 477671 w 859809"/>
              <a:gd name="connsiteY21" fmla="*/ 177421 h 464024"/>
              <a:gd name="connsiteX22" fmla="*/ 573206 w 859809"/>
              <a:gd name="connsiteY22" fmla="*/ 150126 h 464024"/>
              <a:gd name="connsiteX23" fmla="*/ 627797 w 859809"/>
              <a:gd name="connsiteY23" fmla="*/ 163773 h 464024"/>
              <a:gd name="connsiteX24" fmla="*/ 668740 w 859809"/>
              <a:gd name="connsiteY24" fmla="*/ 177421 h 464024"/>
              <a:gd name="connsiteX25" fmla="*/ 696036 w 859809"/>
              <a:gd name="connsiteY25" fmla="*/ 259308 h 464024"/>
              <a:gd name="connsiteX26" fmla="*/ 668740 w 859809"/>
              <a:gd name="connsiteY26" fmla="*/ 341194 h 464024"/>
              <a:gd name="connsiteX27" fmla="*/ 573206 w 859809"/>
              <a:gd name="connsiteY27" fmla="*/ 354842 h 464024"/>
              <a:gd name="connsiteX28" fmla="*/ 532262 w 859809"/>
              <a:gd name="connsiteY28" fmla="*/ 368490 h 464024"/>
              <a:gd name="connsiteX29" fmla="*/ 354842 w 859809"/>
              <a:gd name="connsiteY29" fmla="*/ 368490 h 46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859809" h="464024">
                <a:moveTo>
                  <a:pt x="0" y="40944"/>
                </a:moveTo>
                <a:cubicBezTo>
                  <a:pt x="40943" y="36395"/>
                  <a:pt x="81804" y="31026"/>
                  <a:pt x="122830" y="27296"/>
                </a:cubicBezTo>
                <a:cubicBezTo>
                  <a:pt x="325657" y="8857"/>
                  <a:pt x="241296" y="33299"/>
                  <a:pt x="341194" y="0"/>
                </a:cubicBezTo>
                <a:cubicBezTo>
                  <a:pt x="382137" y="4549"/>
                  <a:pt x="423629" y="5569"/>
                  <a:pt x="464024" y="13648"/>
                </a:cubicBezTo>
                <a:cubicBezTo>
                  <a:pt x="492237" y="19291"/>
                  <a:pt x="518615" y="31846"/>
                  <a:pt x="545910" y="40944"/>
                </a:cubicBezTo>
                <a:lnTo>
                  <a:pt x="586853" y="54591"/>
                </a:lnTo>
                <a:cubicBezTo>
                  <a:pt x="600501" y="63690"/>
                  <a:pt x="613126" y="74551"/>
                  <a:pt x="627797" y="81887"/>
                </a:cubicBezTo>
                <a:cubicBezTo>
                  <a:pt x="640664" y="88321"/>
                  <a:pt x="656164" y="88549"/>
                  <a:pt x="668740" y="95535"/>
                </a:cubicBezTo>
                <a:cubicBezTo>
                  <a:pt x="697417" y="111467"/>
                  <a:pt x="723331" y="131929"/>
                  <a:pt x="750627" y="150126"/>
                </a:cubicBezTo>
                <a:lnTo>
                  <a:pt x="791570" y="177421"/>
                </a:lnTo>
                <a:cubicBezTo>
                  <a:pt x="854141" y="271278"/>
                  <a:pt x="835787" y="228186"/>
                  <a:pt x="859809" y="300251"/>
                </a:cubicBezTo>
                <a:cubicBezTo>
                  <a:pt x="852193" y="330715"/>
                  <a:pt x="842655" y="385643"/>
                  <a:pt x="818865" y="409433"/>
                </a:cubicBezTo>
                <a:cubicBezTo>
                  <a:pt x="795668" y="432630"/>
                  <a:pt x="736979" y="464024"/>
                  <a:pt x="736979" y="464024"/>
                </a:cubicBezTo>
                <a:cubicBezTo>
                  <a:pt x="586854" y="459475"/>
                  <a:pt x="436355" y="461895"/>
                  <a:pt x="286603" y="450376"/>
                </a:cubicBezTo>
                <a:cubicBezTo>
                  <a:pt x="257916" y="448169"/>
                  <a:pt x="204716" y="423081"/>
                  <a:pt x="204716" y="423081"/>
                </a:cubicBezTo>
                <a:cubicBezTo>
                  <a:pt x="195618" y="409433"/>
                  <a:pt x="187922" y="394739"/>
                  <a:pt x="177421" y="382138"/>
                </a:cubicBezTo>
                <a:cubicBezTo>
                  <a:pt x="165065" y="367310"/>
                  <a:pt x="145850" y="358066"/>
                  <a:pt x="136477" y="341194"/>
                </a:cubicBezTo>
                <a:cubicBezTo>
                  <a:pt x="122504" y="316043"/>
                  <a:pt x="109182" y="259308"/>
                  <a:pt x="109182" y="259308"/>
                </a:cubicBezTo>
                <a:cubicBezTo>
                  <a:pt x="180416" y="211818"/>
                  <a:pt x="121687" y="242881"/>
                  <a:pt x="232012" y="218365"/>
                </a:cubicBezTo>
                <a:cubicBezTo>
                  <a:pt x="246055" y="215244"/>
                  <a:pt x="258695" y="206618"/>
                  <a:pt x="272955" y="204717"/>
                </a:cubicBezTo>
                <a:cubicBezTo>
                  <a:pt x="327255" y="197477"/>
                  <a:pt x="382137" y="195618"/>
                  <a:pt x="436728" y="191069"/>
                </a:cubicBezTo>
                <a:cubicBezTo>
                  <a:pt x="450376" y="186520"/>
                  <a:pt x="463839" y="181373"/>
                  <a:pt x="477671" y="177421"/>
                </a:cubicBezTo>
                <a:cubicBezTo>
                  <a:pt x="597664" y="143137"/>
                  <a:pt x="475010" y="182856"/>
                  <a:pt x="573206" y="150126"/>
                </a:cubicBezTo>
                <a:cubicBezTo>
                  <a:pt x="591403" y="154675"/>
                  <a:pt x="609762" y="158620"/>
                  <a:pt x="627797" y="163773"/>
                </a:cubicBezTo>
                <a:cubicBezTo>
                  <a:pt x="641629" y="167725"/>
                  <a:pt x="660378" y="165715"/>
                  <a:pt x="668740" y="177421"/>
                </a:cubicBezTo>
                <a:cubicBezTo>
                  <a:pt x="685463" y="200834"/>
                  <a:pt x="696036" y="259308"/>
                  <a:pt x="696036" y="259308"/>
                </a:cubicBezTo>
                <a:cubicBezTo>
                  <a:pt x="686937" y="286603"/>
                  <a:pt x="691451" y="323530"/>
                  <a:pt x="668740" y="341194"/>
                </a:cubicBezTo>
                <a:cubicBezTo>
                  <a:pt x="643348" y="360943"/>
                  <a:pt x="604749" y="348533"/>
                  <a:pt x="573206" y="354842"/>
                </a:cubicBezTo>
                <a:cubicBezTo>
                  <a:pt x="559099" y="357663"/>
                  <a:pt x="546620" y="367593"/>
                  <a:pt x="532262" y="368490"/>
                </a:cubicBezTo>
                <a:cubicBezTo>
                  <a:pt x="473237" y="372179"/>
                  <a:pt x="413982" y="368490"/>
                  <a:pt x="354842" y="368490"/>
                </a:cubicBezTo>
              </a:path>
            </a:pathLst>
          </a:cu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7" name="组合 77">
            <a:extLst>
              <a:ext uri="{FF2B5EF4-FFF2-40B4-BE49-F238E27FC236}">
                <a16:creationId xmlns:a16="http://schemas.microsoft.com/office/drawing/2014/main" id="{333243AB-B308-40F4-A23D-3AA90C736824}"/>
              </a:ext>
            </a:extLst>
          </p:cNvPr>
          <p:cNvGrpSpPr/>
          <p:nvPr/>
        </p:nvGrpSpPr>
        <p:grpSpPr>
          <a:xfrm>
            <a:off x="2570510" y="3291678"/>
            <a:ext cx="346850" cy="1139045"/>
            <a:chOff x="2304256" y="3263103"/>
            <a:chExt cx="346850" cy="1139045"/>
          </a:xfrm>
        </p:grpSpPr>
        <p:graphicFrame>
          <p:nvGraphicFramePr>
            <p:cNvPr id="28" name="对象 71">
              <a:extLst>
                <a:ext uri="{FF2B5EF4-FFF2-40B4-BE49-F238E27FC236}">
                  <a16:creationId xmlns:a16="http://schemas.microsoft.com/office/drawing/2014/main" id="{30F6C4E5-5366-4C53-B846-40DD56CB72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7422" y="3357562"/>
            <a:ext cx="293684" cy="352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2" name="Equation" r:id="rId6" imgW="190440" imgH="228600" progId="Equation.DSMT4">
                    <p:embed/>
                  </p:oleObj>
                </mc:Choice>
                <mc:Fallback>
                  <p:oleObj name="Equation" r:id="rId6" imgW="190440" imgH="228600" progId="Equation.DSMT4">
                    <p:embed/>
                    <p:pic>
                      <p:nvPicPr>
                        <p:cNvPr id="72" name="对象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7422" y="3357562"/>
                          <a:ext cx="293684" cy="3524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9" name="组合 69">
              <a:extLst>
                <a:ext uri="{FF2B5EF4-FFF2-40B4-BE49-F238E27FC236}">
                  <a16:creationId xmlns:a16="http://schemas.microsoft.com/office/drawing/2014/main" id="{B891B42F-FDD0-456D-A0B8-72004EF82E99}"/>
                </a:ext>
              </a:extLst>
            </p:cNvPr>
            <p:cNvGrpSpPr/>
            <p:nvPr/>
          </p:nvGrpSpPr>
          <p:grpSpPr>
            <a:xfrm>
              <a:off x="2304256" y="3263103"/>
              <a:ext cx="1589" cy="1139045"/>
              <a:chOff x="4214016" y="1929596"/>
              <a:chExt cx="1589" cy="1139045"/>
            </a:xfrm>
          </p:grpSpPr>
          <p:cxnSp>
            <p:nvCxnSpPr>
              <p:cNvPr id="30" name="直接箭头连接符 58">
                <a:extLst>
                  <a:ext uri="{FF2B5EF4-FFF2-40B4-BE49-F238E27FC236}">
                    <a16:creationId xmlns:a16="http://schemas.microsoft.com/office/drawing/2014/main" id="{8BF889E0-DE08-4024-B7B3-C6A8F4409F6B}"/>
                  </a:ext>
                </a:extLst>
              </p:cNvPr>
              <p:cNvCxnSpPr/>
              <p:nvPr/>
            </p:nvCxnSpPr>
            <p:spPr>
              <a:xfrm rot="5400000">
                <a:off x="4004066" y="2857101"/>
                <a:ext cx="422284" cy="795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65">
                <a:extLst>
                  <a:ext uri="{FF2B5EF4-FFF2-40B4-BE49-F238E27FC236}">
                    <a16:creationId xmlns:a16="http://schemas.microsoft.com/office/drawing/2014/main" id="{5537E43C-E8E6-43FB-9309-01688FBCDEE8}"/>
                  </a:ext>
                </a:extLst>
              </p:cNvPr>
              <p:cNvCxnSpPr/>
              <p:nvPr/>
            </p:nvCxnSpPr>
            <p:spPr>
              <a:xfrm rot="5400000" flipH="1" flipV="1">
                <a:off x="3858811" y="2284801"/>
                <a:ext cx="711998" cy="158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78">
            <a:extLst>
              <a:ext uri="{FF2B5EF4-FFF2-40B4-BE49-F238E27FC236}">
                <a16:creationId xmlns:a16="http://schemas.microsoft.com/office/drawing/2014/main" id="{CB163DBD-FE58-4361-B8AA-B45296876823}"/>
              </a:ext>
            </a:extLst>
          </p:cNvPr>
          <p:cNvGrpSpPr/>
          <p:nvPr/>
        </p:nvGrpSpPr>
        <p:grpSpPr>
          <a:xfrm>
            <a:off x="2018852" y="4065588"/>
            <a:ext cx="785818" cy="454024"/>
            <a:chOff x="1752598" y="4037013"/>
            <a:chExt cx="785818" cy="454024"/>
          </a:xfrm>
        </p:grpSpPr>
        <p:graphicFrame>
          <p:nvGraphicFramePr>
            <p:cNvPr id="33" name="Object 3">
              <a:extLst>
                <a:ext uri="{FF2B5EF4-FFF2-40B4-BE49-F238E27FC236}">
                  <a16:creationId xmlns:a16="http://schemas.microsoft.com/office/drawing/2014/main" id="{23374BB4-5ADD-433D-9FF1-DF611E05EE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0863" y="4037013"/>
            <a:ext cx="3127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23" name="Equation" r:id="rId8" imgW="203040" imgH="228600" progId="Equation.DSMT4">
                    <p:embed/>
                  </p:oleObj>
                </mc:Choice>
                <mc:Fallback>
                  <p:oleObj name="Equation" r:id="rId8" imgW="203040" imgH="228600" progId="Equation.DSMT4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0863" y="4037013"/>
                          <a:ext cx="312737" cy="3524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" name="组合 72">
              <a:extLst>
                <a:ext uri="{FF2B5EF4-FFF2-40B4-BE49-F238E27FC236}">
                  <a16:creationId xmlns:a16="http://schemas.microsoft.com/office/drawing/2014/main" id="{86E5E3F7-517B-4A09-BC44-81032750FA72}"/>
                </a:ext>
              </a:extLst>
            </p:cNvPr>
            <p:cNvGrpSpPr/>
            <p:nvPr/>
          </p:nvGrpSpPr>
          <p:grpSpPr>
            <a:xfrm rot="16200000">
              <a:off x="2144513" y="4097135"/>
              <a:ext cx="1987" cy="785818"/>
              <a:chOff x="4213620" y="2141134"/>
              <a:chExt cx="1987" cy="785818"/>
            </a:xfrm>
          </p:grpSpPr>
          <p:cxnSp>
            <p:nvCxnSpPr>
              <p:cNvPr id="35" name="直接箭头连接符 73">
                <a:extLst>
                  <a:ext uri="{FF2B5EF4-FFF2-40B4-BE49-F238E27FC236}">
                    <a16:creationId xmlns:a16="http://schemas.microsoft.com/office/drawing/2014/main" id="{971137BD-53A6-4DBB-81AC-8EAC6E8546CD}"/>
                  </a:ext>
                </a:extLst>
              </p:cNvPr>
              <p:cNvCxnSpPr/>
              <p:nvPr/>
            </p:nvCxnSpPr>
            <p:spPr>
              <a:xfrm rot="5400000">
                <a:off x="4074316" y="2785662"/>
                <a:ext cx="280595" cy="198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箭头连接符 74">
                <a:extLst>
                  <a:ext uri="{FF2B5EF4-FFF2-40B4-BE49-F238E27FC236}">
                    <a16:creationId xmlns:a16="http://schemas.microsoft.com/office/drawing/2014/main" id="{0D35A32D-40BE-4006-BC3C-6247F90B9A42}"/>
                  </a:ext>
                </a:extLst>
              </p:cNvPr>
              <p:cNvCxnSpPr/>
              <p:nvPr/>
            </p:nvCxnSpPr>
            <p:spPr>
              <a:xfrm rot="16200000" flipV="1">
                <a:off x="3963588" y="2391166"/>
                <a:ext cx="500460" cy="39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57">
            <a:extLst>
              <a:ext uri="{FF2B5EF4-FFF2-40B4-BE49-F238E27FC236}">
                <a16:creationId xmlns:a16="http://schemas.microsoft.com/office/drawing/2014/main" id="{7A82E050-F0C9-4E34-AB70-A9485F1F4717}"/>
              </a:ext>
            </a:extLst>
          </p:cNvPr>
          <p:cNvGrpSpPr/>
          <p:nvPr/>
        </p:nvGrpSpPr>
        <p:grpSpPr>
          <a:xfrm>
            <a:off x="661513" y="3252786"/>
            <a:ext cx="726312" cy="776293"/>
            <a:chOff x="500034" y="3214686"/>
            <a:chExt cx="726312" cy="776293"/>
          </a:xfrm>
          <a:solidFill>
            <a:schemeClr val="bg1"/>
          </a:solidFill>
        </p:grpSpPr>
        <p:cxnSp>
          <p:nvCxnSpPr>
            <p:cNvPr id="22" name="直接箭头连接符 42">
              <a:extLst>
                <a:ext uri="{FF2B5EF4-FFF2-40B4-BE49-F238E27FC236}">
                  <a16:creationId xmlns:a16="http://schemas.microsoft.com/office/drawing/2014/main" id="{E3E85AF6-2568-4D1A-BA5D-7DAA75168CC6}"/>
                </a:ext>
              </a:extLst>
            </p:cNvPr>
            <p:cNvCxnSpPr/>
            <p:nvPr/>
          </p:nvCxnSpPr>
          <p:spPr>
            <a:xfrm>
              <a:off x="500034" y="3656014"/>
              <a:ext cx="716787" cy="1588"/>
            </a:xfrm>
            <a:prstGeom prst="straightConnector1">
              <a:avLst/>
            </a:prstGeom>
            <a:grpFill/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39">
              <a:extLst>
                <a:ext uri="{FF2B5EF4-FFF2-40B4-BE49-F238E27FC236}">
                  <a16:creationId xmlns:a16="http://schemas.microsoft.com/office/drawing/2014/main" id="{14561255-003D-4335-87AA-23A71DD286A6}"/>
                </a:ext>
              </a:extLst>
            </p:cNvPr>
            <p:cNvSpPr txBox="1"/>
            <p:nvPr/>
          </p:nvSpPr>
          <p:spPr>
            <a:xfrm>
              <a:off x="642910" y="3214686"/>
              <a:ext cx="571504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i="1" dirty="0">
                  <a:latin typeface="Times New Roman" pitchFamily="18" charset="0"/>
                  <a:cs typeface="Times New Roman" pitchFamily="18" charset="0"/>
                </a:rPr>
                <a:t>U</a:t>
              </a:r>
            </a:p>
          </p:txBody>
        </p:sp>
        <p:cxnSp>
          <p:nvCxnSpPr>
            <p:cNvPr id="24" name="直接箭头连接符 54">
              <a:extLst>
                <a:ext uri="{FF2B5EF4-FFF2-40B4-BE49-F238E27FC236}">
                  <a16:creationId xmlns:a16="http://schemas.microsoft.com/office/drawing/2014/main" id="{816B24E8-0A8D-4A3B-B466-B1115F9A0ECC}"/>
                </a:ext>
              </a:extLst>
            </p:cNvPr>
            <p:cNvCxnSpPr/>
            <p:nvPr/>
          </p:nvCxnSpPr>
          <p:spPr>
            <a:xfrm>
              <a:off x="500034" y="3784602"/>
              <a:ext cx="716787" cy="1588"/>
            </a:xfrm>
            <a:prstGeom prst="straightConnector1">
              <a:avLst/>
            </a:prstGeom>
            <a:grpFill/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箭头连接符 55">
              <a:extLst>
                <a:ext uri="{FF2B5EF4-FFF2-40B4-BE49-F238E27FC236}">
                  <a16:creationId xmlns:a16="http://schemas.microsoft.com/office/drawing/2014/main" id="{1A9F897C-52CC-4884-BD45-D420B1009751}"/>
                </a:ext>
              </a:extLst>
            </p:cNvPr>
            <p:cNvCxnSpPr/>
            <p:nvPr/>
          </p:nvCxnSpPr>
          <p:spPr>
            <a:xfrm>
              <a:off x="509559" y="3889378"/>
              <a:ext cx="716787" cy="1588"/>
            </a:xfrm>
            <a:prstGeom prst="straightConnector1">
              <a:avLst/>
            </a:prstGeom>
            <a:grpFill/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56">
              <a:extLst>
                <a:ext uri="{FF2B5EF4-FFF2-40B4-BE49-F238E27FC236}">
                  <a16:creationId xmlns:a16="http://schemas.microsoft.com/office/drawing/2014/main" id="{346F7E09-F93E-4AA7-813E-074DFE915E58}"/>
                </a:ext>
              </a:extLst>
            </p:cNvPr>
            <p:cNvCxnSpPr/>
            <p:nvPr/>
          </p:nvCxnSpPr>
          <p:spPr>
            <a:xfrm>
              <a:off x="509559" y="3989391"/>
              <a:ext cx="716787" cy="1588"/>
            </a:xfrm>
            <a:prstGeom prst="straightConnector1">
              <a:avLst/>
            </a:prstGeom>
            <a:grpFill/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7" name="Picture 5" descr="C:\Users\apple\Desktop\时频\拖拽力.JPG">
            <a:extLst>
              <a:ext uri="{FF2B5EF4-FFF2-40B4-BE49-F238E27FC236}">
                <a16:creationId xmlns:a16="http://schemas.microsoft.com/office/drawing/2014/main" id="{5781AD42-0EF6-4575-BE8C-32E62AEDD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04040" y="4090235"/>
            <a:ext cx="2773402" cy="688877"/>
          </a:xfrm>
          <a:prstGeom prst="rect">
            <a:avLst/>
          </a:prstGeom>
          <a:noFill/>
        </p:spPr>
      </p:pic>
      <p:pic>
        <p:nvPicPr>
          <p:cNvPr id="38" name="Picture 2" descr="C:\Users\apple\Desktop\时频\升力.JPG">
            <a:extLst>
              <a:ext uri="{FF2B5EF4-FFF2-40B4-BE49-F238E27FC236}">
                <a16:creationId xmlns:a16="http://schemas.microsoft.com/office/drawing/2014/main" id="{450A8888-7C01-41D5-AAB2-6D4B70887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 l="3528" t="11455" r="3409" b="11937"/>
          <a:stretch>
            <a:fillRect/>
          </a:stretch>
        </p:blipFill>
        <p:spPr bwMode="auto">
          <a:xfrm>
            <a:off x="4946420" y="3234657"/>
            <a:ext cx="3427715" cy="554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0855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37EBAC-3F58-4B61-8B4E-50D69D632162}"/>
              </a:ext>
            </a:extLst>
          </p:cNvPr>
          <p:cNvCxnSpPr/>
          <p:nvPr/>
        </p:nvCxnSpPr>
        <p:spPr>
          <a:xfrm>
            <a:off x="457200" y="153156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5D77F96-9F6B-406C-B65A-AA5F71DDB15A}"/>
              </a:ext>
            </a:extLst>
          </p:cNvPr>
          <p:cNvGrpSpPr/>
          <p:nvPr/>
        </p:nvGrpSpPr>
        <p:grpSpPr>
          <a:xfrm>
            <a:off x="6987867" y="1194097"/>
            <a:ext cx="1403689" cy="249382"/>
            <a:chOff x="6987867" y="1194097"/>
            <a:chExt cx="1403689" cy="249382"/>
          </a:xfrm>
        </p:grpSpPr>
        <p:sp>
          <p:nvSpPr>
            <p:cNvPr id="7" name="椭圆 47">
              <a:extLst>
                <a:ext uri="{FF2B5EF4-FFF2-40B4-BE49-F238E27FC236}">
                  <a16:creationId xmlns:a16="http://schemas.microsoft.com/office/drawing/2014/main" id="{2EE768D1-724F-4FD2-AEF0-8470662CDB13}"/>
                </a:ext>
              </a:extLst>
            </p:cNvPr>
            <p:cNvSpPr/>
            <p:nvPr/>
          </p:nvSpPr>
          <p:spPr>
            <a:xfrm>
              <a:off x="8142174" y="1194097"/>
              <a:ext cx="249382" cy="24938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50">
              <a:extLst>
                <a:ext uri="{FF2B5EF4-FFF2-40B4-BE49-F238E27FC236}">
                  <a16:creationId xmlns:a16="http://schemas.microsoft.com/office/drawing/2014/main" id="{6FA9DBDC-B9F1-4E71-ACF4-963C86C7D243}"/>
                </a:ext>
              </a:extLst>
            </p:cNvPr>
            <p:cNvSpPr/>
            <p:nvPr/>
          </p:nvSpPr>
          <p:spPr>
            <a:xfrm>
              <a:off x="7757405" y="1194097"/>
              <a:ext cx="249382" cy="249382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51">
              <a:extLst>
                <a:ext uri="{FF2B5EF4-FFF2-40B4-BE49-F238E27FC236}">
                  <a16:creationId xmlns:a16="http://schemas.microsoft.com/office/drawing/2014/main" id="{032FC417-BA25-48EC-A899-FA1F94177F78}"/>
                </a:ext>
              </a:extLst>
            </p:cNvPr>
            <p:cNvSpPr/>
            <p:nvPr/>
          </p:nvSpPr>
          <p:spPr>
            <a:xfrm>
              <a:off x="7372636" y="1194097"/>
              <a:ext cx="249382" cy="24938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52">
              <a:extLst>
                <a:ext uri="{FF2B5EF4-FFF2-40B4-BE49-F238E27FC236}">
                  <a16:creationId xmlns:a16="http://schemas.microsoft.com/office/drawing/2014/main" id="{7ED10CEA-8529-4F6A-B30A-B3BFCFE2D07A}"/>
                </a:ext>
              </a:extLst>
            </p:cNvPr>
            <p:cNvSpPr/>
            <p:nvPr/>
          </p:nvSpPr>
          <p:spPr>
            <a:xfrm>
              <a:off x="6987867" y="1194097"/>
              <a:ext cx="249382" cy="249382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Title 1">
            <a:extLst>
              <a:ext uri="{FF2B5EF4-FFF2-40B4-BE49-F238E27FC236}">
                <a16:creationId xmlns:a16="http://schemas.microsoft.com/office/drawing/2014/main" id="{8B7B2097-4495-4658-B4F2-283C96F32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I.4 </a:t>
            </a:r>
            <a:r>
              <a:rPr lang="en-US" altLang="zh-CN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Vortex-induced Vibration:</a:t>
            </a:r>
            <a:br>
              <a:rPr lang="en-US" altLang="zh-CN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Damage on Risers</a:t>
            </a:r>
            <a:endParaRPr lang="en-US" sz="4000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2" name="表格 34">
            <a:extLst>
              <a:ext uri="{FF2B5EF4-FFF2-40B4-BE49-F238E27FC236}">
                <a16:creationId xmlns:a16="http://schemas.microsoft.com/office/drawing/2014/main" id="{F359B852-FFDC-46FC-B59F-4A6FA2862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45357"/>
              </p:ext>
            </p:extLst>
          </p:nvPr>
        </p:nvGraphicFramePr>
        <p:xfrm>
          <a:off x="2639980" y="1817455"/>
          <a:ext cx="3730000" cy="4472361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93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25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32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Cause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Description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>
                    <a:solidFill>
                      <a:srgbClr val="00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b="1" kern="1200" dirty="0">
                          <a:solidFill>
                            <a:schemeClr val="lt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Leakage (Barrel)</a:t>
                      </a:r>
                      <a:endParaRPr lang="zh-CN" altLang="en-US" sz="1000" b="1" kern="1200" dirty="0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>
                    <a:solidFill>
                      <a:srgbClr val="00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2002</a:t>
                      </a:r>
                      <a:endParaRPr lang="zh-CN" alt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VIV</a:t>
                      </a:r>
                      <a:endParaRPr lang="zh-CN" altLang="en-US" sz="1000" b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Connection Failure from platform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267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656"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2003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Storm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Breakage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1421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8962"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2003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Ocean current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Breakage due to fatigue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74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197"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2003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b="1" kern="1200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VIV</a:t>
                      </a:r>
                      <a:endParaRPr lang="zh-CN" altLang="en-US" sz="1000" b="1" kern="12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Breakage due to fatigue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137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9041"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2004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Wave load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Connection Failure from platform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48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9041"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2004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Storm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Connection Failure from platform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1034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7338"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2005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Wave load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Connection Failure from platform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tc>
                  <a:txBody>
                    <a:bodyPr/>
                    <a:lstStyle/>
                    <a:p>
                      <a:pPr marL="0" algn="ctr" defTabSz="914270" rtl="0" eaLnBrk="1" latinLnBrk="0" hangingPunct="1"/>
                      <a:r>
                        <a:rPr lang="en-US" altLang="zh-CN" sz="1000" kern="120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426</a:t>
                      </a:r>
                      <a:endParaRPr lang="zh-CN" altLang="en-US" sz="1000" kern="120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77006" marR="77006" marT="38503" marB="38503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3" name="Picture 2" descr="Image result for cmu civil engineering logo">
            <a:extLst>
              <a:ext uri="{FF2B5EF4-FFF2-40B4-BE49-F238E27FC236}">
                <a16:creationId xmlns:a16="http://schemas.microsoft.com/office/drawing/2014/main" id="{45BDCD70-24F6-4028-B160-E21442D22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4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782227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Modelling: FEM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59661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34" descr="C:\Users\apple\Desktop\示意图.tif">
            <a:extLst>
              <a:ext uri="{FF2B5EF4-FFF2-40B4-BE49-F238E27FC236}">
                <a16:creationId xmlns:a16="http://schemas.microsoft.com/office/drawing/2014/main" id="{6D92E573-3804-441A-804F-F6206DC0CCA2}"/>
              </a:ext>
            </a:extLst>
          </p:cNvPr>
          <p:cNvPicPr/>
          <p:nvPr/>
        </p:nvPicPr>
        <p:blipFill>
          <a:blip r:embed="rId3" cstate="print"/>
          <a:srcRect l="9713" t="6466" r="8223" b="12069"/>
          <a:stretch>
            <a:fillRect/>
          </a:stretch>
        </p:blipFill>
        <p:spPr bwMode="auto">
          <a:xfrm>
            <a:off x="-5091" y="1461264"/>
            <a:ext cx="4424691" cy="3665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35" descr="C:\Users\apple\Desktop\内部流体受力分析.tif">
            <a:extLst>
              <a:ext uri="{FF2B5EF4-FFF2-40B4-BE49-F238E27FC236}">
                <a16:creationId xmlns:a16="http://schemas.microsoft.com/office/drawing/2014/main" id="{A1591497-66EA-4BD1-A062-847321B7D6F6}"/>
              </a:ext>
            </a:extLst>
          </p:cNvPr>
          <p:cNvPicPr/>
          <p:nvPr/>
        </p:nvPicPr>
        <p:blipFill>
          <a:blip r:embed="rId4" cstate="print"/>
          <a:srcRect l="6397" t="21623" r="13964" b="18588"/>
          <a:stretch>
            <a:fillRect/>
          </a:stretch>
        </p:blipFill>
        <p:spPr bwMode="auto">
          <a:xfrm>
            <a:off x="4710115" y="1137258"/>
            <a:ext cx="3757571" cy="2109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36" descr="C:\Users\apple\Desktop\立管受力.tif">
            <a:extLst>
              <a:ext uri="{FF2B5EF4-FFF2-40B4-BE49-F238E27FC236}">
                <a16:creationId xmlns:a16="http://schemas.microsoft.com/office/drawing/2014/main" id="{38385D1C-8CDE-4AE5-9A08-BFB37DF981C3}"/>
              </a:ext>
            </a:extLst>
          </p:cNvPr>
          <p:cNvPicPr/>
          <p:nvPr/>
        </p:nvPicPr>
        <p:blipFill>
          <a:blip r:embed="rId5" cstate="print"/>
          <a:srcRect l="5052" t="8333" r="11200" b="20275"/>
          <a:stretch>
            <a:fillRect/>
          </a:stretch>
        </p:blipFill>
        <p:spPr bwMode="auto">
          <a:xfrm>
            <a:off x="4450605" y="3328982"/>
            <a:ext cx="4350982" cy="2764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直接连接符 37">
            <a:extLst>
              <a:ext uri="{FF2B5EF4-FFF2-40B4-BE49-F238E27FC236}">
                <a16:creationId xmlns:a16="http://schemas.microsoft.com/office/drawing/2014/main" id="{483397FE-A7B6-4A5B-B0C2-B1F4993E407C}"/>
              </a:ext>
            </a:extLst>
          </p:cNvPr>
          <p:cNvCxnSpPr/>
          <p:nvPr/>
        </p:nvCxnSpPr>
        <p:spPr>
          <a:xfrm rot="5400000">
            <a:off x="1978813" y="3588539"/>
            <a:ext cx="4881576" cy="1"/>
          </a:xfrm>
          <a:prstGeom prst="line">
            <a:avLst/>
          </a:prstGeom>
          <a:ln w="25400">
            <a:solidFill>
              <a:srgbClr val="00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42">
            <a:extLst>
              <a:ext uri="{FF2B5EF4-FFF2-40B4-BE49-F238E27FC236}">
                <a16:creationId xmlns:a16="http://schemas.microsoft.com/office/drawing/2014/main" id="{A9AC42CF-29CE-4D30-B04E-5FA7DD6E7729}"/>
              </a:ext>
            </a:extLst>
          </p:cNvPr>
          <p:cNvCxnSpPr>
            <a:stCxn id="10" idx="3"/>
          </p:cNvCxnSpPr>
          <p:nvPr/>
        </p:nvCxnSpPr>
        <p:spPr>
          <a:xfrm>
            <a:off x="4419600" y="3294063"/>
            <a:ext cx="4572000" cy="1588"/>
          </a:xfrm>
          <a:prstGeom prst="line">
            <a:avLst/>
          </a:prstGeom>
          <a:ln w="25400">
            <a:solidFill>
              <a:srgbClr val="4D99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 descr="Image result for cmu civil engineering logo">
            <a:extLst>
              <a:ext uri="{FF2B5EF4-FFF2-40B4-BE49-F238E27FC236}">
                <a16:creationId xmlns:a16="http://schemas.microsoft.com/office/drawing/2014/main" id="{9E21C170-33E2-41EA-8630-94B61DEEE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7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782227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Modelling: FEM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59661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C:\Users\apple\Desktop\时频\横流向运动方程.JPG">
            <a:extLst>
              <a:ext uri="{FF2B5EF4-FFF2-40B4-BE49-F238E27FC236}">
                <a16:creationId xmlns:a16="http://schemas.microsoft.com/office/drawing/2014/main" id="{67C329BF-DDA4-49FD-93FB-4806B1701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6074" y="2368809"/>
            <a:ext cx="7946137" cy="526318"/>
          </a:xfrm>
          <a:prstGeom prst="rect">
            <a:avLst/>
          </a:prstGeom>
          <a:noFill/>
        </p:spPr>
      </p:pic>
      <p:pic>
        <p:nvPicPr>
          <p:cNvPr id="44" name="Picture 3" descr="C:\Users\apple\Desktop\时频\顺流向振动方程.JPG">
            <a:extLst>
              <a:ext uri="{FF2B5EF4-FFF2-40B4-BE49-F238E27FC236}">
                <a16:creationId xmlns:a16="http://schemas.microsoft.com/office/drawing/2014/main" id="{6DC4E2AF-7389-4843-9233-4B7385C8C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3123" b="16976"/>
          <a:stretch>
            <a:fillRect/>
          </a:stretch>
        </p:blipFill>
        <p:spPr bwMode="auto">
          <a:xfrm>
            <a:off x="983084" y="3944771"/>
            <a:ext cx="7386144" cy="465743"/>
          </a:xfrm>
          <a:prstGeom prst="rect">
            <a:avLst/>
          </a:prstGeom>
          <a:noFill/>
        </p:spPr>
      </p:pic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21370A4-4371-4096-92E4-0062DB3454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05" y="886551"/>
            <a:ext cx="7620000" cy="4440798"/>
          </a:xfrm>
        </p:spPr>
        <p:txBody>
          <a:bodyPr/>
          <a:lstStyle/>
          <a:p>
            <a:endParaRPr lang="en-US" dirty="0"/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Equation</a:t>
            </a:r>
          </a:p>
          <a:p>
            <a:pPr marL="800100" lvl="1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Cross-flow</a:t>
            </a:r>
          </a:p>
          <a:p>
            <a:pPr marL="800100" lvl="1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In-flow</a:t>
            </a:r>
          </a:p>
        </p:txBody>
      </p:sp>
      <p:pic>
        <p:nvPicPr>
          <p:cNvPr id="46" name="Picture 2" descr="Image result for cmu civil engineering logo">
            <a:extLst>
              <a:ext uri="{FF2B5EF4-FFF2-40B4-BE49-F238E27FC236}">
                <a16:creationId xmlns:a16="http://schemas.microsoft.com/office/drawing/2014/main" id="{2DC77474-37B3-4E64-AF82-BE2D49E32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320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9247FC-E5C6-4EEC-AC8E-DA184D8E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782227"/>
            <a:ext cx="6530667" cy="1371600"/>
          </a:xfrm>
        </p:spPr>
        <p:txBody>
          <a:bodyPr/>
          <a:lstStyle/>
          <a:p>
            <a:br>
              <a:rPr lang="en-US" cap="none" dirty="0">
                <a:solidFill>
                  <a:schemeClr val="tx1"/>
                </a:solidFill>
              </a:rPr>
            </a:br>
            <a:br>
              <a:rPr lang="en-US" cap="none" dirty="0">
                <a:solidFill>
                  <a:schemeClr val="tx1"/>
                </a:solidFill>
              </a:rPr>
            </a:br>
            <a:r>
              <a:rPr lang="en-US" sz="4000" cap="none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sz="4000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Modelling: Modal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30DFD5-3D57-4CA2-B5ED-1BE401872044}"/>
              </a:ext>
            </a:extLst>
          </p:cNvPr>
          <p:cNvCxnSpPr/>
          <p:nvPr/>
        </p:nvCxnSpPr>
        <p:spPr>
          <a:xfrm>
            <a:off x="457200" y="596611"/>
            <a:ext cx="7946136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C:\Users\apple\Desktop\时频\运动方程.JPG">
            <a:extLst>
              <a:ext uri="{FF2B5EF4-FFF2-40B4-BE49-F238E27FC236}">
                <a16:creationId xmlns:a16="http://schemas.microsoft.com/office/drawing/2014/main" id="{1B4462FB-B850-4A09-AA11-4A340CA77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74129" y="1869896"/>
            <a:ext cx="3122451" cy="443425"/>
          </a:xfrm>
          <a:prstGeom prst="rect">
            <a:avLst/>
          </a:prstGeom>
          <a:noFill/>
        </p:spPr>
      </p:pic>
      <p:pic>
        <p:nvPicPr>
          <p:cNvPr id="11" name="Picture 3" descr="C:\Users\apple\Desktop\时频\坐标模态坐标.JPG">
            <a:extLst>
              <a:ext uri="{FF2B5EF4-FFF2-40B4-BE49-F238E27FC236}">
                <a16:creationId xmlns:a16="http://schemas.microsoft.com/office/drawing/2014/main" id="{9D261C25-0B05-43F2-BD84-0EFB0389F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19493" y="2255663"/>
            <a:ext cx="1507645" cy="443425"/>
          </a:xfrm>
          <a:prstGeom prst="rect">
            <a:avLst/>
          </a:prstGeom>
          <a:noFill/>
        </p:spPr>
      </p:pic>
      <p:pic>
        <p:nvPicPr>
          <p:cNvPr id="12" name="Picture 4" descr="C:\Users\apple\Desktop\时频\模态力.JPG">
            <a:extLst>
              <a:ext uri="{FF2B5EF4-FFF2-40B4-BE49-F238E27FC236}">
                <a16:creationId xmlns:a16="http://schemas.microsoft.com/office/drawing/2014/main" id="{C8DF960B-D64A-44EE-99C7-E838229C7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53128" y="3143259"/>
            <a:ext cx="1366807" cy="387997"/>
          </a:xfrm>
          <a:prstGeom prst="rect">
            <a:avLst/>
          </a:prstGeom>
          <a:noFill/>
        </p:spPr>
      </p:pic>
      <p:pic>
        <p:nvPicPr>
          <p:cNvPr id="13" name="Picture 5" descr="C:\Users\apple\Desktop\时频\模态刚度.JPG">
            <a:extLst>
              <a:ext uri="{FF2B5EF4-FFF2-40B4-BE49-F238E27FC236}">
                <a16:creationId xmlns:a16="http://schemas.microsoft.com/office/drawing/2014/main" id="{604A2D5B-8C0C-4598-9F01-72975C5DC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43415" y="3155506"/>
            <a:ext cx="1320146" cy="373283"/>
          </a:xfrm>
          <a:prstGeom prst="rect">
            <a:avLst/>
          </a:prstGeom>
          <a:noFill/>
        </p:spPr>
      </p:pic>
      <p:pic>
        <p:nvPicPr>
          <p:cNvPr id="14" name="Picture 6" descr="C:\Users\apple\Desktop\时频\模态阻尼.JPG">
            <a:extLst>
              <a:ext uri="{FF2B5EF4-FFF2-40B4-BE49-F238E27FC236}">
                <a16:creationId xmlns:a16="http://schemas.microsoft.com/office/drawing/2014/main" id="{9FF103F5-1229-46D3-8FEC-127B154D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00351" y="3172362"/>
            <a:ext cx="1415794" cy="332569"/>
          </a:xfrm>
          <a:prstGeom prst="rect">
            <a:avLst/>
          </a:prstGeom>
          <a:noFill/>
        </p:spPr>
      </p:pic>
      <p:pic>
        <p:nvPicPr>
          <p:cNvPr id="15" name="Picture 7" descr="C:\Users\apple\Desktop\时频\模态质量.JPG">
            <a:extLst>
              <a:ext uri="{FF2B5EF4-FFF2-40B4-BE49-F238E27FC236}">
                <a16:creationId xmlns:a16="http://schemas.microsoft.com/office/drawing/2014/main" id="{B16C9F5E-5E43-4727-BC6C-F08A38D9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19187" y="3167382"/>
            <a:ext cx="1496562" cy="306524"/>
          </a:xfrm>
          <a:prstGeom prst="rect">
            <a:avLst/>
          </a:prstGeom>
          <a:noFill/>
        </p:spPr>
      </p:pic>
      <p:pic>
        <p:nvPicPr>
          <p:cNvPr id="16" name="Picture 8" descr="C:\Users\apple\Desktop\时频\模态方程.JPG">
            <a:extLst>
              <a:ext uri="{FF2B5EF4-FFF2-40B4-BE49-F238E27FC236}">
                <a16:creationId xmlns:a16="http://schemas.microsoft.com/office/drawing/2014/main" id="{24092A94-6212-4753-A514-B4EFAABA3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0821" y="2722394"/>
            <a:ext cx="3048525" cy="416422"/>
          </a:xfrm>
          <a:prstGeom prst="rect">
            <a:avLst/>
          </a:prstGeom>
          <a:noFill/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7A6AC91-0A05-404E-9572-5CE990FA9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54" y="735864"/>
            <a:ext cx="7620000" cy="4440798"/>
          </a:xfrm>
        </p:spPr>
        <p:txBody>
          <a:bodyPr/>
          <a:lstStyle/>
          <a:p>
            <a:endParaRPr lang="en-US" dirty="0"/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Modal Analysis</a:t>
            </a: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Reduction Criterion (Modal Selection) </a:t>
            </a:r>
          </a:p>
        </p:txBody>
      </p:sp>
      <p:pic>
        <p:nvPicPr>
          <p:cNvPr id="18" name="Picture 5" descr="C:\Users\apple\Desktop\时频\模态能量.JPG">
            <a:extLst>
              <a:ext uri="{FF2B5EF4-FFF2-40B4-BE49-F238E27FC236}">
                <a16:creationId xmlns:a16="http://schemas.microsoft.com/office/drawing/2014/main" id="{9F369D15-26EA-479D-8BF7-A0750BB66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527456" y="4310352"/>
            <a:ext cx="1415795" cy="703608"/>
          </a:xfrm>
          <a:prstGeom prst="rect">
            <a:avLst/>
          </a:prstGeom>
          <a:noFill/>
        </p:spPr>
      </p:pic>
      <p:pic>
        <p:nvPicPr>
          <p:cNvPr id="19" name="Picture 4" descr="C:\Users\apple\Desktop\时频\能量比.JPG">
            <a:extLst>
              <a:ext uri="{FF2B5EF4-FFF2-40B4-BE49-F238E27FC236}">
                <a16:creationId xmlns:a16="http://schemas.microsoft.com/office/drawing/2014/main" id="{583736A8-1451-43B3-B867-A1AA200BA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618554" y="5088543"/>
            <a:ext cx="1415795" cy="784657"/>
          </a:xfrm>
          <a:prstGeom prst="rect">
            <a:avLst/>
          </a:prstGeom>
          <a:noFill/>
        </p:spPr>
      </p:pic>
      <p:pic>
        <p:nvPicPr>
          <p:cNvPr id="20" name="Picture 2" descr="Image result for cmu civil engineering logo">
            <a:extLst>
              <a:ext uri="{FF2B5EF4-FFF2-40B4-BE49-F238E27FC236}">
                <a16:creationId xmlns:a16="http://schemas.microsoft.com/office/drawing/2014/main" id="{73164094-197B-4264-ADD9-09E82347A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6327365"/>
            <a:ext cx="2965010" cy="5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8179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mu-cee-tartan-slide-presentation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cmu-cee-tartan-slide-presentation-2-2017</Template>
  <TotalTime>6706</TotalTime>
  <Words>660</Words>
  <Application>Microsoft Macintosh PowerPoint</Application>
  <PresentationFormat>On-screen Show (4:3)</PresentationFormat>
  <Paragraphs>205</Paragraphs>
  <Slides>20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DengXian</vt:lpstr>
      <vt:lpstr>微软雅黑</vt:lpstr>
      <vt:lpstr>Open Sans</vt:lpstr>
      <vt:lpstr>黑体</vt:lpstr>
      <vt:lpstr>Arial</vt:lpstr>
      <vt:lpstr>Calibri</vt:lpstr>
      <vt:lpstr>Cambria Math</vt:lpstr>
      <vt:lpstr>Times New Roman</vt:lpstr>
      <vt:lpstr>Wingdings</vt:lpstr>
      <vt:lpstr>cmu-cee-tartan-slide-presentation</vt:lpstr>
      <vt:lpstr>Equation</vt:lpstr>
      <vt:lpstr>Optimal Strain Sensor Placement Strategy for Deepwater Risers</vt:lpstr>
      <vt:lpstr>Outline</vt:lpstr>
      <vt:lpstr>  I.1 Research Need</vt:lpstr>
      <vt:lpstr>  I.2 Types of Platform</vt:lpstr>
      <vt:lpstr>  I.3 Vortex-induced Vibration: Mechanism</vt:lpstr>
      <vt:lpstr>  I.4 Vortex-induced Vibration: Damage on Risers</vt:lpstr>
      <vt:lpstr>  II. Modelling: FEM</vt:lpstr>
      <vt:lpstr>  II. Modelling: FEM</vt:lpstr>
      <vt:lpstr>  II. Modelling: Modal Analysis</vt:lpstr>
      <vt:lpstr>  II. Modelling: Reduction</vt:lpstr>
      <vt:lpstr>  III. Optimal Strain Sensor Placement</vt:lpstr>
      <vt:lpstr>  III. Optimal Strain Sensor Placement</vt:lpstr>
      <vt:lpstr>  III. Optimal Strain Sensor Placement</vt:lpstr>
      <vt:lpstr>  III. Optimal Strain Sensor Placement</vt:lpstr>
      <vt:lpstr>  III. Optimal Strain Sensor Placement</vt:lpstr>
      <vt:lpstr>  III. Optimal Strain Sensor Placement</vt:lpstr>
      <vt:lpstr>  III. Optimal Strain Sensor Placement</vt:lpstr>
      <vt:lpstr>  III. Optimal Strain Sensor Placement</vt:lpstr>
      <vt:lpstr>  III. Optimal Strain Sensor Placement</vt:lpstr>
      <vt:lpstr>IV. Discussion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An Occupancy-enhanced Building HVAC Control Strategy Using Wi-Fi Probe Request Information</dc:title>
  <dc:creator>xuanli1</dc:creator>
  <cp:lastModifiedBy>Microsoft Office User</cp:lastModifiedBy>
  <cp:revision>238</cp:revision>
  <dcterms:created xsi:type="dcterms:W3CDTF">2017-06-18T19:55:39Z</dcterms:created>
  <dcterms:modified xsi:type="dcterms:W3CDTF">2021-04-22T14:46:30Z</dcterms:modified>
</cp:coreProperties>
</file>